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Lst>
  <p:sldSz cy="6858000" cx="9144000"/>
  <p:notesSz cx="6797675" cy="9926625"/>
  <p:embeddedFontLst>
    <p:embeddedFont>
      <p:font typeface="Open Sans"/>
      <p:regular r:id="rId24"/>
      <p:bold r:id="rId25"/>
      <p:italic r:id="rId26"/>
      <p:boldItalic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8" roundtripDataSignature="AMtx7migchnGMdtcld8zmcDpCacSuww7C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font" Target="fonts/OpenSans-regular.fntdata"/><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OpenSans-italic.fntdata"/><Relationship Id="rId25" Type="http://schemas.openxmlformats.org/officeDocument/2006/relationships/font" Target="fonts/OpenSans-bold.fntdata"/><Relationship Id="rId28" Type="http://customschemas.google.com/relationships/presentationmetadata" Target="metadata"/><Relationship Id="rId27" Type="http://schemas.openxmlformats.org/officeDocument/2006/relationships/font" Target="fonts/OpenSans-bold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919163" y="744538"/>
            <a:ext cx="4960937"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919163" y="744538"/>
            <a:ext cx="4960937"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0" name="Google Shape;90;p2:notes"/>
          <p:cNvSpPr/>
          <p:nvPr>
            <p:ph idx="2" type="sldImg"/>
          </p:nvPr>
        </p:nvSpPr>
        <p:spPr>
          <a:xfrm>
            <a:off x="919163" y="744538"/>
            <a:ext cx="4960937"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5: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8" name="Google Shape;98;p5:notes"/>
          <p:cNvSpPr/>
          <p:nvPr>
            <p:ph idx="2" type="sldImg"/>
          </p:nvPr>
        </p:nvSpPr>
        <p:spPr>
          <a:xfrm>
            <a:off x="919163" y="744538"/>
            <a:ext cx="4960937"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12: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6" name="Google Shape;106;p12:notes"/>
          <p:cNvSpPr/>
          <p:nvPr>
            <p:ph idx="2" type="sldImg"/>
          </p:nvPr>
        </p:nvSpPr>
        <p:spPr>
          <a:xfrm>
            <a:off x="919163" y="744538"/>
            <a:ext cx="4960937"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4: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4" name="Google Shape;114;p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6: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4" name="Google Shape;124;p6:notes"/>
          <p:cNvSpPr/>
          <p:nvPr>
            <p:ph idx="2" type="sldImg"/>
          </p:nvPr>
        </p:nvSpPr>
        <p:spPr>
          <a:xfrm>
            <a:off x="919163" y="744538"/>
            <a:ext cx="4960937"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1e70facaab1_0_5: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4" name="Google Shape;134;g1e70facaab1_0_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7: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4" name="Google Shape;144;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27d8de1ccc0_0_21: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4" name="Google Shape;154;g27d8de1ccc0_0_2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1: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4" name="Google Shape;164;p1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1530c40670c_0_0: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4" name="Google Shape;174;g1530c40670c_0_0: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9: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4" name="Google Shape;184;p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8: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4" name="Google Shape;194;p8:notes"/>
          <p:cNvSpPr/>
          <p:nvPr>
            <p:ph idx="2" type="sldImg"/>
          </p:nvPr>
        </p:nvSpPr>
        <p:spPr>
          <a:xfrm>
            <a:off x="919163" y="744538"/>
            <a:ext cx="4960937"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1530c40670c_1_0: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4" name="Google Shape;204;g1530c40670c_1_0: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3: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5" name="Google Shape;215;p13:notes"/>
          <p:cNvSpPr/>
          <p:nvPr>
            <p:ph idx="2" type="sldImg"/>
          </p:nvPr>
        </p:nvSpPr>
        <p:spPr>
          <a:xfrm>
            <a:off x="919163" y="744538"/>
            <a:ext cx="4960937"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27d8de1ccc0_0_9: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3" name="Google Shape;223;g27d8de1ccc0_0_9:notes"/>
          <p:cNvSpPr/>
          <p:nvPr>
            <p:ph idx="2" type="sldImg"/>
          </p:nvPr>
        </p:nvSpPr>
        <p:spPr>
          <a:xfrm>
            <a:off x="919163" y="744538"/>
            <a:ext cx="4960937"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27d8de1ccc0_0_15: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1" name="Google Shape;231;g27d8de1ccc0_0_15:notes"/>
          <p:cNvSpPr/>
          <p:nvPr>
            <p:ph idx="2" type="sldImg"/>
          </p:nvPr>
        </p:nvSpPr>
        <p:spPr>
          <a:xfrm>
            <a:off x="919163" y="744538"/>
            <a:ext cx="4960937"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37d7c9df28c_0_8:notes"/>
          <p:cNvSpPr txBox="1"/>
          <p:nvPr>
            <p:ph idx="1" type="body"/>
          </p:nvPr>
        </p:nvSpPr>
        <p:spPr>
          <a:xfrm>
            <a:off x="679768" y="4715153"/>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0" name="Google Shape;240;g37d7c9df28c_0_8: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26: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1" name="Google Shape;251;p26:notes"/>
          <p:cNvSpPr/>
          <p:nvPr>
            <p:ph idx="2" type="sldImg"/>
          </p:nvPr>
        </p:nvSpPr>
        <p:spPr>
          <a:xfrm>
            <a:off x="919163" y="744538"/>
            <a:ext cx="4960937"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5"/>
          <p:cNvSpPr txBox="1"/>
          <p:nvPr>
            <p:ph type="ctrTitle"/>
          </p:nvPr>
        </p:nvSpPr>
        <p:spPr>
          <a:xfrm>
            <a:off x="685800" y="2130429"/>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15"/>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4" name="Google Shape;14;p15"/>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15"/>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15"/>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1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7"/>
          <p:cNvSpPr txBox="1"/>
          <p:nvPr>
            <p:ph idx="1" type="body"/>
          </p:nvPr>
        </p:nvSpPr>
        <p:spPr>
          <a:xfrm>
            <a:off x="457200" y="1600204"/>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0" name="Google Shape;20;p17"/>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7"/>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7"/>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16"/>
          <p:cNvSpPr txBox="1"/>
          <p:nvPr>
            <p:ph type="title"/>
          </p:nvPr>
        </p:nvSpPr>
        <p:spPr>
          <a:xfrm>
            <a:off x="722313" y="4406904"/>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6"/>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26" name="Google Shape;26;p16"/>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6"/>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6"/>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1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8"/>
          <p:cNvSpPr txBox="1"/>
          <p:nvPr>
            <p:ph idx="1" type="body"/>
          </p:nvPr>
        </p:nvSpPr>
        <p:spPr>
          <a:xfrm>
            <a:off x="457200" y="1600204"/>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2" name="Google Shape;32;p18"/>
          <p:cNvSpPr txBox="1"/>
          <p:nvPr>
            <p:ph idx="2" type="body"/>
          </p:nvPr>
        </p:nvSpPr>
        <p:spPr>
          <a:xfrm>
            <a:off x="4648200" y="1600204"/>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3" name="Google Shape;33;p18"/>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18"/>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8"/>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1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9"/>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39" name="Google Shape;39;p19"/>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0" name="Google Shape;40;p19"/>
          <p:cNvSpPr txBox="1"/>
          <p:nvPr>
            <p:ph idx="3" type="body"/>
          </p:nvPr>
        </p:nvSpPr>
        <p:spPr>
          <a:xfrm>
            <a:off x="4645027"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1" name="Google Shape;41;p19"/>
          <p:cNvSpPr txBox="1"/>
          <p:nvPr>
            <p:ph idx="4" type="body"/>
          </p:nvPr>
        </p:nvSpPr>
        <p:spPr>
          <a:xfrm>
            <a:off x="4645027"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2" name="Google Shape;42;p19"/>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9"/>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9"/>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2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0"/>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0"/>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20"/>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21"/>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1"/>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1"/>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2"/>
          <p:cNvSpPr txBox="1"/>
          <p:nvPr>
            <p:ph type="title"/>
          </p:nvPr>
        </p:nvSpPr>
        <p:spPr>
          <a:xfrm>
            <a:off x="457202"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2"/>
          <p:cNvSpPr txBox="1"/>
          <p:nvPr>
            <p:ph idx="1" type="body"/>
          </p:nvPr>
        </p:nvSpPr>
        <p:spPr>
          <a:xfrm>
            <a:off x="3575050" y="273054"/>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57" name="Google Shape;57;p22"/>
          <p:cNvSpPr txBox="1"/>
          <p:nvPr>
            <p:ph idx="2" type="body"/>
          </p:nvPr>
        </p:nvSpPr>
        <p:spPr>
          <a:xfrm>
            <a:off x="457202" y="1435103"/>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58" name="Google Shape;58;p22"/>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2"/>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2"/>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3"/>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3"/>
          <p:cNvSpPr/>
          <p:nvPr>
            <p:ph idx="2" type="pic"/>
          </p:nvPr>
        </p:nvSpPr>
        <p:spPr>
          <a:xfrm>
            <a:off x="1792288" y="612775"/>
            <a:ext cx="5486400" cy="4114800"/>
          </a:xfrm>
          <a:prstGeom prst="rect">
            <a:avLst/>
          </a:prstGeom>
          <a:noFill/>
          <a:ln>
            <a:noFill/>
          </a:ln>
        </p:spPr>
      </p:sp>
      <p:sp>
        <p:nvSpPr>
          <p:cNvPr id="64" name="Google Shape;64;p23"/>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5" name="Google Shape;65;p23"/>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3"/>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3"/>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4"/>
          <p:cNvSpPr txBox="1"/>
          <p:nvPr>
            <p:ph idx="1" type="body"/>
          </p:nvPr>
        </p:nvSpPr>
        <p:spPr>
          <a:xfrm rot="5400000">
            <a:off x="2309018" y="-251615"/>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1" name="Google Shape;71;p24"/>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4"/>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4"/>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5"/>
          <p:cNvSpPr txBox="1"/>
          <p:nvPr>
            <p:ph type="title"/>
          </p:nvPr>
        </p:nvSpPr>
        <p:spPr>
          <a:xfrm rot="5400000">
            <a:off x="4732337" y="2171705"/>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5"/>
          <p:cNvSpPr txBox="1"/>
          <p:nvPr>
            <p:ph idx="1" type="body"/>
          </p:nvPr>
        </p:nvSpPr>
        <p:spPr>
          <a:xfrm rot="5400000">
            <a:off x="541338" y="190505"/>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7" name="Google Shape;77;p25"/>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5"/>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5"/>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4"/>
          <p:cNvSpPr txBox="1"/>
          <p:nvPr>
            <p:ph idx="1" type="body"/>
          </p:nvPr>
        </p:nvSpPr>
        <p:spPr>
          <a:xfrm>
            <a:off x="457200" y="1600204"/>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4"/>
          <p:cNvSpPr txBox="1"/>
          <p:nvPr>
            <p:ph idx="10" type="dt"/>
          </p:nvPr>
        </p:nvSpPr>
        <p:spPr>
          <a:xfrm>
            <a:off x="457200" y="6356354"/>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14"/>
          <p:cNvSpPr txBox="1"/>
          <p:nvPr>
            <p:ph idx="11" type="ftr"/>
          </p:nvPr>
        </p:nvSpPr>
        <p:spPr>
          <a:xfrm>
            <a:off x="3124200" y="6356354"/>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14"/>
          <p:cNvSpPr txBox="1"/>
          <p:nvPr>
            <p:ph idx="12" type="sldNum"/>
          </p:nvPr>
        </p:nvSpPr>
        <p:spPr>
          <a:xfrm>
            <a:off x="6553200" y="6356354"/>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jp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jp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jp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jp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jp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jp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jp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jp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jp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jp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jp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jp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9.jpg"/><Relationship Id="rId4" Type="http://schemas.openxmlformats.org/officeDocument/2006/relationships/image" Target="../media/image5.png"/><Relationship Id="rId5"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9.jpg"/><Relationship Id="rId4" Type="http://schemas.openxmlformats.org/officeDocument/2006/relationships/image" Target="../media/image5.png"/><Relationship Id="rId5"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9.jpg"/><Relationship Id="rId4" Type="http://schemas.openxmlformats.org/officeDocument/2006/relationships/image" Target="../media/image5.png"/><Relationship Id="rId5"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jp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9.jp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3" name="Shape 83"/>
        <p:cNvGrpSpPr/>
        <p:nvPr/>
      </p:nvGrpSpPr>
      <p:grpSpPr>
        <a:xfrm>
          <a:off x="0" y="0"/>
          <a:ext cx="0" cy="0"/>
          <a:chOff x="0" y="0"/>
          <a:chExt cx="0" cy="0"/>
        </a:xfrm>
      </p:grpSpPr>
      <p:sp>
        <p:nvSpPr>
          <p:cNvPr id="84" name="Google Shape;84;p1"/>
          <p:cNvSpPr txBox="1"/>
          <p:nvPr>
            <p:ph type="ctrTitle"/>
          </p:nvPr>
        </p:nvSpPr>
        <p:spPr>
          <a:xfrm>
            <a:off x="207390" y="2693987"/>
            <a:ext cx="8779189" cy="1470025"/>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45454"/>
              <a:buNone/>
            </a:pPr>
            <a:r>
              <a:rPr lang="en-GB">
                <a:solidFill>
                  <a:schemeClr val="lt1"/>
                </a:solidFill>
              </a:rPr>
              <a:t>Meet the teacher</a:t>
            </a:r>
            <a:br>
              <a:rPr lang="en-GB">
                <a:solidFill>
                  <a:schemeClr val="lt1"/>
                </a:solidFill>
              </a:rPr>
            </a:br>
            <a:r>
              <a:rPr lang="en-GB">
                <a:solidFill>
                  <a:schemeClr val="lt1"/>
                </a:solidFill>
              </a:rPr>
              <a:t>Welcome to Ash and Oak</a:t>
            </a:r>
            <a:br>
              <a:rPr lang="en-GB">
                <a:solidFill>
                  <a:schemeClr val="lt1"/>
                </a:solidFill>
              </a:rPr>
            </a:br>
            <a:r>
              <a:rPr lang="en-GB">
                <a:solidFill>
                  <a:schemeClr val="lt1"/>
                </a:solidFill>
              </a:rPr>
              <a:t>Mrs Lewis, Mrs Webber and Mrs Skeggs</a:t>
            </a:r>
            <a:endParaRPr>
              <a:solidFill>
                <a:schemeClr val="lt1"/>
              </a:solidFill>
            </a:endParaRPr>
          </a:p>
        </p:txBody>
      </p:sp>
      <p:grpSp>
        <p:nvGrpSpPr>
          <p:cNvPr id="85" name="Google Shape;85;p1"/>
          <p:cNvGrpSpPr/>
          <p:nvPr/>
        </p:nvGrpSpPr>
        <p:grpSpPr>
          <a:xfrm>
            <a:off x="7929820" y="5651503"/>
            <a:ext cx="1056759" cy="1062038"/>
            <a:chOff x="7986454" y="5420915"/>
            <a:chExt cx="1056759" cy="1062038"/>
          </a:xfrm>
        </p:grpSpPr>
        <p:sp>
          <p:nvSpPr>
            <p:cNvPr id="86" name="Google Shape;86;p1"/>
            <p:cNvSpPr/>
            <p:nvPr/>
          </p:nvSpPr>
          <p:spPr>
            <a:xfrm>
              <a:off x="7986454" y="5420915"/>
              <a:ext cx="1056759" cy="1062038"/>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87" name="Google Shape;87;p1"/>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1" name="Shape 91"/>
        <p:cNvGrpSpPr/>
        <p:nvPr/>
      </p:nvGrpSpPr>
      <p:grpSpPr>
        <a:xfrm>
          <a:off x="0" y="0"/>
          <a:ext cx="0" cy="0"/>
          <a:chOff x="0" y="0"/>
          <a:chExt cx="0" cy="0"/>
        </a:xfrm>
      </p:grpSpPr>
      <p:sp>
        <p:nvSpPr>
          <p:cNvPr id="92" name="Google Shape;92;p2"/>
          <p:cNvSpPr txBox="1"/>
          <p:nvPr>
            <p:ph type="ctrTitle"/>
          </p:nvPr>
        </p:nvSpPr>
        <p:spPr>
          <a:xfrm>
            <a:off x="165010" y="2693987"/>
            <a:ext cx="8779189" cy="356393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100000"/>
              </a:lnSpc>
              <a:spcBef>
                <a:spcPts val="0"/>
              </a:spcBef>
              <a:spcAft>
                <a:spcPts val="0"/>
              </a:spcAft>
              <a:buSzPct val="45454"/>
              <a:buNone/>
            </a:pPr>
            <a:r>
              <a:rPr lang="en-GB">
                <a:solidFill>
                  <a:schemeClr val="lt1"/>
                </a:solidFill>
              </a:rPr>
              <a:t>Mrs Lewis</a:t>
            </a:r>
            <a:br>
              <a:rPr lang="en-GB">
                <a:solidFill>
                  <a:schemeClr val="lt1"/>
                </a:solidFill>
              </a:rPr>
            </a:br>
            <a:r>
              <a:rPr lang="en-GB">
                <a:solidFill>
                  <a:schemeClr val="lt1"/>
                </a:solidFill>
              </a:rPr>
              <a:t>- </a:t>
            </a:r>
            <a:r>
              <a:rPr lang="en-GB" sz="2200">
                <a:solidFill>
                  <a:schemeClr val="lt1"/>
                </a:solidFill>
                <a:latin typeface="Calibri"/>
                <a:ea typeface="Calibri"/>
                <a:cs typeface="Calibri"/>
                <a:sym typeface="Calibri"/>
              </a:rPr>
              <a:t>Qualified in 2001!! (yes I am old)</a:t>
            </a:r>
            <a:br>
              <a:rPr lang="en-GB" sz="2200">
                <a:solidFill>
                  <a:schemeClr val="lt1"/>
                </a:solidFill>
                <a:latin typeface="Calibri"/>
                <a:ea typeface="Calibri"/>
                <a:cs typeface="Calibri"/>
                <a:sym typeface="Calibri"/>
              </a:rPr>
            </a:br>
            <a:r>
              <a:rPr lang="en-GB" sz="2200">
                <a:solidFill>
                  <a:schemeClr val="lt1"/>
                </a:solidFill>
                <a:latin typeface="Calibri"/>
                <a:ea typeface="Calibri"/>
                <a:cs typeface="Calibri"/>
                <a:sym typeface="Calibri"/>
              </a:rPr>
              <a:t>-  Taught my whole career in Central Beds Schools with a couple of breaks to have my children and have been at GMA for 13 years.</a:t>
            </a:r>
            <a:br>
              <a:rPr lang="en-GB" sz="2200">
                <a:solidFill>
                  <a:schemeClr val="lt1"/>
                </a:solidFill>
                <a:latin typeface="Calibri"/>
                <a:ea typeface="Calibri"/>
                <a:cs typeface="Calibri"/>
                <a:sym typeface="Calibri"/>
              </a:rPr>
            </a:br>
            <a:r>
              <a:rPr lang="en-GB" sz="2200">
                <a:solidFill>
                  <a:schemeClr val="lt1"/>
                </a:solidFill>
                <a:latin typeface="Calibri"/>
                <a:ea typeface="Calibri"/>
                <a:cs typeface="Calibri"/>
                <a:sym typeface="Calibri"/>
              </a:rPr>
              <a:t> - I am passionate about Early Years and giving all children the very best experience of early education.</a:t>
            </a:r>
            <a:br>
              <a:rPr lang="en-GB" sz="2200">
                <a:solidFill>
                  <a:schemeClr val="lt1"/>
                </a:solidFill>
                <a:latin typeface="Calibri"/>
                <a:ea typeface="Calibri"/>
                <a:cs typeface="Calibri"/>
                <a:sym typeface="Calibri"/>
              </a:rPr>
            </a:br>
            <a:r>
              <a:rPr lang="en-GB" sz="2200">
                <a:solidFill>
                  <a:schemeClr val="lt1"/>
                </a:solidFill>
                <a:latin typeface="Calibri"/>
                <a:ea typeface="Calibri"/>
                <a:cs typeface="Calibri"/>
                <a:sym typeface="Calibri"/>
              </a:rPr>
              <a:t>- I enjoy arts, crafts and being creative.  </a:t>
            </a:r>
            <a:br>
              <a:rPr lang="en-GB" sz="2200">
                <a:solidFill>
                  <a:schemeClr val="lt1"/>
                </a:solidFill>
                <a:latin typeface="Calibri"/>
                <a:ea typeface="Calibri"/>
                <a:cs typeface="Calibri"/>
                <a:sym typeface="Calibri"/>
              </a:rPr>
            </a:br>
            <a:r>
              <a:rPr lang="en-GB" sz="2200">
                <a:solidFill>
                  <a:schemeClr val="lt1"/>
                </a:solidFill>
                <a:latin typeface="Calibri"/>
                <a:ea typeface="Calibri"/>
                <a:cs typeface="Calibri"/>
                <a:sym typeface="Calibri"/>
              </a:rPr>
              <a:t>- I love to be outside and I love my cats.</a:t>
            </a:r>
            <a:br>
              <a:rPr lang="en-GB" sz="2200">
                <a:solidFill>
                  <a:schemeClr val="lt1"/>
                </a:solidFill>
                <a:latin typeface="Calibri"/>
                <a:ea typeface="Calibri"/>
                <a:cs typeface="Calibri"/>
                <a:sym typeface="Calibri"/>
              </a:rPr>
            </a:br>
            <a:endParaRPr>
              <a:solidFill>
                <a:schemeClr val="lt1"/>
              </a:solidFill>
            </a:endParaRPr>
          </a:p>
        </p:txBody>
      </p:sp>
      <p:grpSp>
        <p:nvGrpSpPr>
          <p:cNvPr id="93" name="Google Shape;93;p2"/>
          <p:cNvGrpSpPr/>
          <p:nvPr/>
        </p:nvGrpSpPr>
        <p:grpSpPr>
          <a:xfrm>
            <a:off x="7929820" y="5651503"/>
            <a:ext cx="1056759" cy="1062038"/>
            <a:chOff x="7986454" y="5420915"/>
            <a:chExt cx="1056759" cy="1062038"/>
          </a:xfrm>
        </p:grpSpPr>
        <p:sp>
          <p:nvSpPr>
            <p:cNvPr id="94" name="Google Shape;94;p2"/>
            <p:cNvSpPr/>
            <p:nvPr/>
          </p:nvSpPr>
          <p:spPr>
            <a:xfrm>
              <a:off x="7986454" y="5420915"/>
              <a:ext cx="1056759" cy="1062038"/>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95" name="Google Shape;95;p2"/>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9" name="Shape 99"/>
        <p:cNvGrpSpPr/>
        <p:nvPr/>
      </p:nvGrpSpPr>
      <p:grpSpPr>
        <a:xfrm>
          <a:off x="0" y="0"/>
          <a:ext cx="0" cy="0"/>
          <a:chOff x="0" y="0"/>
          <a:chExt cx="0" cy="0"/>
        </a:xfrm>
      </p:grpSpPr>
      <p:sp>
        <p:nvSpPr>
          <p:cNvPr id="100" name="Google Shape;100;p5"/>
          <p:cNvSpPr txBox="1"/>
          <p:nvPr>
            <p:ph type="ctrTitle"/>
          </p:nvPr>
        </p:nvSpPr>
        <p:spPr>
          <a:xfrm>
            <a:off x="207400" y="2693969"/>
            <a:ext cx="8779200" cy="22080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100000"/>
              </a:lnSpc>
              <a:spcBef>
                <a:spcPts val="0"/>
              </a:spcBef>
              <a:spcAft>
                <a:spcPts val="0"/>
              </a:spcAft>
              <a:buSzPct val="100000"/>
              <a:buNone/>
            </a:pPr>
            <a:r>
              <a:rPr lang="en-GB">
                <a:solidFill>
                  <a:schemeClr val="lt1"/>
                </a:solidFill>
              </a:rPr>
              <a:t>Mrs Webber</a:t>
            </a:r>
            <a:br>
              <a:rPr lang="en-GB">
                <a:solidFill>
                  <a:schemeClr val="lt1"/>
                </a:solidFill>
              </a:rPr>
            </a:br>
            <a:r>
              <a:rPr lang="en-GB" sz="2000">
                <a:solidFill>
                  <a:schemeClr val="lt1"/>
                </a:solidFill>
              </a:rPr>
              <a:t>I have taught at Gothic Mede for the past 15 years.</a:t>
            </a:r>
            <a:br>
              <a:rPr lang="en-GB" sz="2000">
                <a:solidFill>
                  <a:schemeClr val="lt1"/>
                </a:solidFill>
                <a:latin typeface="Calibri"/>
                <a:ea typeface="Calibri"/>
                <a:cs typeface="Calibri"/>
                <a:sym typeface="Calibri"/>
              </a:rPr>
            </a:br>
            <a:r>
              <a:rPr lang="en-GB" sz="2000">
                <a:solidFill>
                  <a:schemeClr val="lt1"/>
                </a:solidFill>
              </a:rPr>
              <a:t>I’ve taught all year groups across the school, spending the past five years in Reception.</a:t>
            </a:r>
            <a:br>
              <a:rPr lang="en-GB" sz="2000">
                <a:solidFill>
                  <a:schemeClr val="lt1"/>
                </a:solidFill>
                <a:latin typeface="Calibri"/>
                <a:ea typeface="Calibri"/>
                <a:cs typeface="Calibri"/>
                <a:sym typeface="Calibri"/>
              </a:rPr>
            </a:br>
            <a:r>
              <a:rPr lang="en-GB" sz="2000">
                <a:solidFill>
                  <a:schemeClr val="lt1"/>
                </a:solidFill>
              </a:rPr>
              <a:t>I love teaching English and phonics.</a:t>
            </a:r>
            <a:endParaRPr sz="2000">
              <a:solidFill>
                <a:schemeClr val="lt1"/>
              </a:solidFill>
            </a:endParaRPr>
          </a:p>
          <a:p>
            <a:pPr indent="0" lvl="0" marL="0" rtl="0" algn="l">
              <a:lnSpc>
                <a:spcPct val="100000"/>
              </a:lnSpc>
              <a:spcBef>
                <a:spcPts val="0"/>
              </a:spcBef>
              <a:spcAft>
                <a:spcPts val="0"/>
              </a:spcAft>
              <a:buSzPct val="100000"/>
              <a:buNone/>
            </a:pPr>
            <a:r>
              <a:rPr lang="en-GB" sz="2000">
                <a:solidFill>
                  <a:schemeClr val="lt1"/>
                </a:solidFill>
              </a:rPr>
              <a:t>I have a </a:t>
            </a:r>
            <a:r>
              <a:rPr lang="en-GB" sz="2000">
                <a:solidFill>
                  <a:schemeClr val="lt1"/>
                </a:solidFill>
              </a:rPr>
              <a:t>daughter</a:t>
            </a:r>
            <a:r>
              <a:rPr lang="en-GB" sz="2000">
                <a:solidFill>
                  <a:schemeClr val="lt1"/>
                </a:solidFill>
              </a:rPr>
              <a:t> who has just started Year 1 and two cats.</a:t>
            </a:r>
            <a:endParaRPr sz="2000">
              <a:solidFill>
                <a:schemeClr val="lt1"/>
              </a:solidFill>
            </a:endParaRPr>
          </a:p>
          <a:p>
            <a:pPr indent="0" lvl="0" marL="0" rtl="0" algn="l">
              <a:lnSpc>
                <a:spcPct val="100000"/>
              </a:lnSpc>
              <a:spcBef>
                <a:spcPts val="0"/>
              </a:spcBef>
              <a:spcAft>
                <a:spcPts val="0"/>
              </a:spcAft>
              <a:buSzPct val="100000"/>
              <a:buNone/>
            </a:pPr>
            <a:r>
              <a:rPr lang="en-GB" sz="2000">
                <a:solidFill>
                  <a:schemeClr val="lt1"/>
                </a:solidFill>
              </a:rPr>
              <a:t>I love live music.</a:t>
            </a:r>
            <a:br>
              <a:rPr lang="en-GB" sz="2200">
                <a:solidFill>
                  <a:srgbClr val="595959"/>
                </a:solidFill>
                <a:latin typeface="Calibri"/>
                <a:ea typeface="Calibri"/>
                <a:cs typeface="Calibri"/>
                <a:sym typeface="Calibri"/>
              </a:rPr>
            </a:br>
            <a:br>
              <a:rPr lang="en-GB">
                <a:solidFill>
                  <a:srgbClr val="595959"/>
                </a:solidFill>
                <a:latin typeface="Calibri"/>
                <a:ea typeface="Calibri"/>
                <a:cs typeface="Calibri"/>
                <a:sym typeface="Calibri"/>
              </a:rPr>
            </a:br>
            <a:endParaRPr>
              <a:solidFill>
                <a:schemeClr val="lt1"/>
              </a:solidFill>
            </a:endParaRPr>
          </a:p>
        </p:txBody>
      </p:sp>
      <p:grpSp>
        <p:nvGrpSpPr>
          <p:cNvPr id="101" name="Google Shape;101;p5"/>
          <p:cNvGrpSpPr/>
          <p:nvPr/>
        </p:nvGrpSpPr>
        <p:grpSpPr>
          <a:xfrm>
            <a:off x="7929820" y="5651503"/>
            <a:ext cx="1056759" cy="1062038"/>
            <a:chOff x="7986454" y="5420915"/>
            <a:chExt cx="1056759" cy="1062038"/>
          </a:xfrm>
        </p:grpSpPr>
        <p:sp>
          <p:nvSpPr>
            <p:cNvPr id="102" name="Google Shape;102;p5"/>
            <p:cNvSpPr/>
            <p:nvPr/>
          </p:nvSpPr>
          <p:spPr>
            <a:xfrm>
              <a:off x="7986454" y="5420915"/>
              <a:ext cx="1056759" cy="1062038"/>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03" name="Google Shape;103;p5"/>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7" name="Shape 107"/>
        <p:cNvGrpSpPr/>
        <p:nvPr/>
      </p:nvGrpSpPr>
      <p:grpSpPr>
        <a:xfrm>
          <a:off x="0" y="0"/>
          <a:ext cx="0" cy="0"/>
          <a:chOff x="0" y="0"/>
          <a:chExt cx="0" cy="0"/>
        </a:xfrm>
      </p:grpSpPr>
      <p:sp>
        <p:nvSpPr>
          <p:cNvPr id="108" name="Google Shape;108;p12"/>
          <p:cNvSpPr txBox="1"/>
          <p:nvPr>
            <p:ph type="ctrTitle"/>
          </p:nvPr>
        </p:nvSpPr>
        <p:spPr>
          <a:xfrm>
            <a:off x="207390" y="2693987"/>
            <a:ext cx="8779189" cy="147002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100000"/>
              </a:lnSpc>
              <a:spcBef>
                <a:spcPts val="0"/>
              </a:spcBef>
              <a:spcAft>
                <a:spcPts val="0"/>
              </a:spcAft>
              <a:buSzPct val="45454"/>
              <a:buNone/>
            </a:pPr>
            <a:r>
              <a:rPr lang="en-GB">
                <a:solidFill>
                  <a:schemeClr val="lt1"/>
                </a:solidFill>
              </a:rPr>
              <a:t>Mrs Skeggs</a:t>
            </a:r>
            <a:br>
              <a:rPr lang="en-GB">
                <a:solidFill>
                  <a:schemeClr val="lt1"/>
                </a:solidFill>
              </a:rPr>
            </a:br>
            <a:r>
              <a:rPr lang="en-GB" sz="2200">
                <a:solidFill>
                  <a:schemeClr val="lt1"/>
                </a:solidFill>
              </a:rPr>
              <a:t>Qualified in 2012.</a:t>
            </a:r>
            <a:br>
              <a:rPr lang="en-GB" sz="2200">
                <a:solidFill>
                  <a:schemeClr val="lt1"/>
                </a:solidFill>
                <a:latin typeface="Calibri"/>
                <a:ea typeface="Calibri"/>
                <a:cs typeface="Calibri"/>
                <a:sym typeface="Calibri"/>
              </a:rPr>
            </a:br>
            <a:r>
              <a:rPr lang="en-GB" sz="2200">
                <a:solidFill>
                  <a:schemeClr val="lt1"/>
                </a:solidFill>
                <a:latin typeface="Calibri"/>
                <a:ea typeface="Calibri"/>
                <a:cs typeface="Calibri"/>
                <a:sym typeface="Calibri"/>
              </a:rPr>
              <a:t>Taught in Luton for 2 years, took a break to have children, started at GMA at the beginning of 2020.</a:t>
            </a:r>
            <a:br>
              <a:rPr lang="en-GB" sz="2200">
                <a:solidFill>
                  <a:schemeClr val="lt1"/>
                </a:solidFill>
                <a:latin typeface="Calibri"/>
                <a:ea typeface="Calibri"/>
                <a:cs typeface="Calibri"/>
                <a:sym typeface="Calibri"/>
              </a:rPr>
            </a:br>
            <a:r>
              <a:rPr lang="en-GB" sz="2200">
                <a:solidFill>
                  <a:schemeClr val="lt1"/>
                </a:solidFill>
                <a:latin typeface="Calibri"/>
                <a:ea typeface="Calibri"/>
                <a:cs typeface="Calibri"/>
                <a:sym typeface="Calibri"/>
              </a:rPr>
              <a:t>Favourite things to teach are Maths and History.</a:t>
            </a:r>
            <a:br>
              <a:rPr lang="en-GB" sz="2200">
                <a:solidFill>
                  <a:schemeClr val="lt1"/>
                </a:solidFill>
                <a:latin typeface="Calibri"/>
                <a:ea typeface="Calibri"/>
                <a:cs typeface="Calibri"/>
                <a:sym typeface="Calibri"/>
              </a:rPr>
            </a:br>
            <a:r>
              <a:rPr lang="en-GB" sz="2200">
                <a:solidFill>
                  <a:schemeClr val="lt1"/>
                </a:solidFill>
                <a:latin typeface="Calibri"/>
                <a:ea typeface="Calibri"/>
                <a:cs typeface="Calibri"/>
                <a:sym typeface="Calibri"/>
              </a:rPr>
              <a:t>Studied Motorsports Engineering at university and love solving puzzles.</a:t>
            </a:r>
            <a:br>
              <a:rPr lang="en-GB">
                <a:solidFill>
                  <a:srgbClr val="595959"/>
                </a:solidFill>
                <a:latin typeface="Calibri"/>
                <a:ea typeface="Calibri"/>
                <a:cs typeface="Calibri"/>
                <a:sym typeface="Calibri"/>
              </a:rPr>
            </a:br>
            <a:endParaRPr>
              <a:solidFill>
                <a:schemeClr val="lt1"/>
              </a:solidFill>
            </a:endParaRPr>
          </a:p>
        </p:txBody>
      </p:sp>
      <p:grpSp>
        <p:nvGrpSpPr>
          <p:cNvPr id="109" name="Google Shape;109;p12"/>
          <p:cNvGrpSpPr/>
          <p:nvPr/>
        </p:nvGrpSpPr>
        <p:grpSpPr>
          <a:xfrm>
            <a:off x="7929820" y="5651503"/>
            <a:ext cx="1056759" cy="1062038"/>
            <a:chOff x="7986454" y="5420915"/>
            <a:chExt cx="1056759" cy="1062038"/>
          </a:xfrm>
        </p:grpSpPr>
        <p:sp>
          <p:nvSpPr>
            <p:cNvPr id="110" name="Google Shape;110;p12"/>
            <p:cNvSpPr/>
            <p:nvPr/>
          </p:nvSpPr>
          <p:spPr>
            <a:xfrm>
              <a:off x="7986454" y="5420915"/>
              <a:ext cx="1056759" cy="1062038"/>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11" name="Google Shape;111;p12"/>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243E"/>
        </a:solidFill>
      </p:bgPr>
    </p:bg>
    <p:spTree>
      <p:nvGrpSpPr>
        <p:cNvPr id="115" name="Shape 115"/>
        <p:cNvGrpSpPr/>
        <p:nvPr/>
      </p:nvGrpSpPr>
      <p:grpSpPr>
        <a:xfrm>
          <a:off x="0" y="0"/>
          <a:ext cx="0" cy="0"/>
          <a:chOff x="0" y="0"/>
          <a:chExt cx="0" cy="0"/>
        </a:xfrm>
      </p:grpSpPr>
      <p:sp>
        <p:nvSpPr>
          <p:cNvPr id="116" name="Google Shape;116;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lt1"/>
              </a:buClr>
              <a:buSzPts val="4000"/>
              <a:buFont typeface="Calibri"/>
              <a:buNone/>
            </a:pPr>
            <a:r>
              <a:rPr lang="en-GB" sz="4000" u="sng">
                <a:solidFill>
                  <a:schemeClr val="lt1"/>
                </a:solidFill>
              </a:rPr>
              <a:t>Reading Books</a:t>
            </a:r>
            <a:endParaRPr sz="4000">
              <a:solidFill>
                <a:schemeClr val="lt1"/>
              </a:solidFill>
            </a:endParaRPr>
          </a:p>
        </p:txBody>
      </p:sp>
      <p:sp>
        <p:nvSpPr>
          <p:cNvPr id="117" name="Google Shape;117;p4"/>
          <p:cNvSpPr txBox="1"/>
          <p:nvPr>
            <p:ph idx="1" type="body"/>
          </p:nvPr>
        </p:nvSpPr>
        <p:spPr>
          <a:xfrm>
            <a:off x="457200" y="1600204"/>
            <a:ext cx="8229600" cy="4525963"/>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3200"/>
              <a:buNone/>
            </a:pPr>
            <a:r>
              <a:t/>
            </a:r>
            <a:endParaRPr>
              <a:solidFill>
                <a:schemeClr val="lt1"/>
              </a:solidFill>
            </a:endParaRPr>
          </a:p>
          <a:p>
            <a:pPr indent="0" lvl="0" marL="0" rtl="0" algn="ctr">
              <a:lnSpc>
                <a:spcPct val="100000"/>
              </a:lnSpc>
              <a:spcBef>
                <a:spcPts val="560"/>
              </a:spcBef>
              <a:spcAft>
                <a:spcPts val="0"/>
              </a:spcAft>
              <a:buClr>
                <a:schemeClr val="lt1"/>
              </a:buClr>
              <a:buSzPts val="2800"/>
              <a:buNone/>
            </a:pPr>
            <a:r>
              <a:rPr lang="en-GB" sz="2800">
                <a:solidFill>
                  <a:schemeClr val="lt1"/>
                </a:solidFill>
              </a:rPr>
              <a:t>Your child will take part in a phonics lesson every day in which we will be introducing letter sounds and names and teaching the key skills of decoding sounds, segmenting and blending. The sounds taught each week will be sent out in the newsletter. </a:t>
            </a:r>
            <a:endParaRPr/>
          </a:p>
          <a:p>
            <a:pPr indent="0" lvl="0" marL="0" rtl="0" algn="ctr">
              <a:lnSpc>
                <a:spcPct val="100000"/>
              </a:lnSpc>
              <a:spcBef>
                <a:spcPts val="560"/>
              </a:spcBef>
              <a:spcAft>
                <a:spcPts val="0"/>
              </a:spcAft>
              <a:buClr>
                <a:schemeClr val="lt1"/>
              </a:buClr>
              <a:buSzPts val="2800"/>
              <a:buNone/>
            </a:pPr>
            <a:r>
              <a:rPr lang="en-GB" sz="2800">
                <a:solidFill>
                  <a:schemeClr val="lt1"/>
                </a:solidFill>
              </a:rPr>
              <a:t>Additionally, your child will be introduced to HRSW (harder to read and spell words). </a:t>
            </a:r>
            <a:endParaRPr/>
          </a:p>
        </p:txBody>
      </p:sp>
      <p:pic>
        <p:nvPicPr>
          <p:cNvPr id="118" name="Google Shape;118;p4"/>
          <p:cNvPicPr preferRelativeResize="0"/>
          <p:nvPr/>
        </p:nvPicPr>
        <p:blipFill rotWithShape="1">
          <a:blip r:embed="rId3">
            <a:alphaModFix/>
          </a:blip>
          <a:srcRect b="0" l="0" r="0" t="0"/>
          <a:stretch/>
        </p:blipFill>
        <p:spPr>
          <a:xfrm>
            <a:off x="79083" y="5858733"/>
            <a:ext cx="900000" cy="900000"/>
          </a:xfrm>
          <a:prstGeom prst="ellipse">
            <a:avLst/>
          </a:prstGeom>
          <a:noFill/>
          <a:ln cap="rnd" cmpd="sng" w="9525">
            <a:solidFill>
              <a:srgbClr val="333333"/>
            </a:solidFill>
            <a:prstDash val="solid"/>
            <a:round/>
            <a:headEnd len="sm" w="sm" type="none"/>
            <a:tailEnd len="sm" w="sm" type="none"/>
          </a:ln>
          <a:effectLst>
            <a:outerShdw blurRad="381000" sx="-80000" rotWithShape="0" dir="5400000" dist="292100" sy="-18000">
              <a:srgbClr val="000000">
                <a:alpha val="20392"/>
              </a:srgbClr>
            </a:outerShdw>
          </a:effectLst>
        </p:spPr>
      </p:pic>
      <p:grpSp>
        <p:nvGrpSpPr>
          <p:cNvPr id="119" name="Google Shape;119;p4"/>
          <p:cNvGrpSpPr/>
          <p:nvPr/>
        </p:nvGrpSpPr>
        <p:grpSpPr>
          <a:xfrm>
            <a:off x="8104750" y="5858733"/>
            <a:ext cx="794484" cy="798453"/>
            <a:chOff x="7986454" y="5420915"/>
            <a:chExt cx="1056759" cy="1062038"/>
          </a:xfrm>
        </p:grpSpPr>
        <p:sp>
          <p:nvSpPr>
            <p:cNvPr id="120" name="Google Shape;120;p4"/>
            <p:cNvSpPr/>
            <p:nvPr/>
          </p:nvSpPr>
          <p:spPr>
            <a:xfrm>
              <a:off x="7986454" y="5420915"/>
              <a:ext cx="1056759" cy="1062038"/>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21" name="Google Shape;121;p4"/>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243E"/>
        </a:solidFill>
      </p:bgPr>
    </p:bg>
    <p:spTree>
      <p:nvGrpSpPr>
        <p:cNvPr id="125" name="Shape 125"/>
        <p:cNvGrpSpPr/>
        <p:nvPr/>
      </p:nvGrpSpPr>
      <p:grpSpPr>
        <a:xfrm>
          <a:off x="0" y="0"/>
          <a:ext cx="0" cy="0"/>
          <a:chOff x="0" y="0"/>
          <a:chExt cx="0" cy="0"/>
        </a:xfrm>
      </p:grpSpPr>
      <p:sp>
        <p:nvSpPr>
          <p:cNvPr id="126" name="Google Shape;126;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lt1"/>
              </a:buClr>
              <a:buSzPts val="4000"/>
              <a:buFont typeface="Calibri"/>
              <a:buNone/>
            </a:pPr>
            <a:r>
              <a:rPr lang="en-GB" sz="4000" u="sng">
                <a:solidFill>
                  <a:schemeClr val="lt1"/>
                </a:solidFill>
              </a:rPr>
              <a:t>Reading Books</a:t>
            </a:r>
            <a:endParaRPr sz="4000">
              <a:solidFill>
                <a:schemeClr val="lt1"/>
              </a:solidFill>
            </a:endParaRPr>
          </a:p>
        </p:txBody>
      </p:sp>
      <p:sp>
        <p:nvSpPr>
          <p:cNvPr id="127" name="Google Shape;127;p6"/>
          <p:cNvSpPr txBox="1"/>
          <p:nvPr>
            <p:ph idx="1" type="body"/>
          </p:nvPr>
        </p:nvSpPr>
        <p:spPr>
          <a:xfrm>
            <a:off x="457200" y="1600204"/>
            <a:ext cx="8229600" cy="4525963"/>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dk1"/>
              </a:buClr>
              <a:buSzPts val="1100"/>
              <a:buFont typeface="Arial"/>
              <a:buNone/>
            </a:pPr>
            <a:r>
              <a:rPr lang="en-GB" sz="2200">
                <a:solidFill>
                  <a:srgbClr val="FFFFFF"/>
                </a:solidFill>
              </a:rPr>
              <a:t>Your child will have come home with a reading book. These books are inline with our whole school phonics programme. The books are wordless picture books. Enjoy the story together and encourage your child to tell you about what is happening in the pictures, predict what might happen next and discuss anything that the story might remind you of. Books will be changed every Friday and we encourage you to re-read the book with your child at least 3 times throughout the week. Please record each time you read in their reading record diary. If no entries are made we will assume the book has not been read and it will not be changed. Please keep the book in your child's book bag so that it is available if an adult in school needs to listen to them read.</a:t>
            </a:r>
            <a:endParaRPr sz="2200">
              <a:solidFill>
                <a:srgbClr val="898989"/>
              </a:solidFill>
              <a:latin typeface="Calibri"/>
              <a:ea typeface="Calibri"/>
              <a:cs typeface="Calibri"/>
              <a:sym typeface="Calibri"/>
            </a:endParaRPr>
          </a:p>
        </p:txBody>
      </p:sp>
      <p:pic>
        <p:nvPicPr>
          <p:cNvPr id="128" name="Google Shape;128;p6"/>
          <p:cNvPicPr preferRelativeResize="0"/>
          <p:nvPr/>
        </p:nvPicPr>
        <p:blipFill rotWithShape="1">
          <a:blip r:embed="rId3">
            <a:alphaModFix/>
          </a:blip>
          <a:srcRect b="0" l="0" r="0" t="0"/>
          <a:stretch/>
        </p:blipFill>
        <p:spPr>
          <a:xfrm>
            <a:off x="79083" y="5858733"/>
            <a:ext cx="900000" cy="900000"/>
          </a:xfrm>
          <a:prstGeom prst="ellipse">
            <a:avLst/>
          </a:prstGeom>
          <a:noFill/>
          <a:ln cap="rnd" cmpd="sng" w="9525">
            <a:solidFill>
              <a:srgbClr val="333333"/>
            </a:solidFill>
            <a:prstDash val="solid"/>
            <a:round/>
            <a:headEnd len="sm" w="sm" type="none"/>
            <a:tailEnd len="sm" w="sm" type="none"/>
          </a:ln>
          <a:effectLst>
            <a:outerShdw blurRad="381000" sx="-80000" rotWithShape="0" dir="5400000" dist="292100" sy="-18000">
              <a:srgbClr val="000000">
                <a:alpha val="20392"/>
              </a:srgbClr>
            </a:outerShdw>
          </a:effectLst>
        </p:spPr>
      </p:pic>
      <p:grpSp>
        <p:nvGrpSpPr>
          <p:cNvPr id="129" name="Google Shape;129;p6"/>
          <p:cNvGrpSpPr/>
          <p:nvPr/>
        </p:nvGrpSpPr>
        <p:grpSpPr>
          <a:xfrm>
            <a:off x="8104750" y="5858733"/>
            <a:ext cx="794484" cy="798453"/>
            <a:chOff x="7986454" y="5420915"/>
            <a:chExt cx="1056759" cy="1062038"/>
          </a:xfrm>
        </p:grpSpPr>
        <p:sp>
          <p:nvSpPr>
            <p:cNvPr id="130" name="Google Shape;130;p6"/>
            <p:cNvSpPr/>
            <p:nvPr/>
          </p:nvSpPr>
          <p:spPr>
            <a:xfrm>
              <a:off x="7986454" y="5420915"/>
              <a:ext cx="1056759" cy="1062038"/>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31" name="Google Shape;131;p6"/>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243E"/>
        </a:solidFill>
      </p:bgPr>
    </p:bg>
    <p:spTree>
      <p:nvGrpSpPr>
        <p:cNvPr id="135" name="Shape 135"/>
        <p:cNvGrpSpPr/>
        <p:nvPr/>
      </p:nvGrpSpPr>
      <p:grpSpPr>
        <a:xfrm>
          <a:off x="0" y="0"/>
          <a:ext cx="0" cy="0"/>
          <a:chOff x="0" y="0"/>
          <a:chExt cx="0" cy="0"/>
        </a:xfrm>
      </p:grpSpPr>
      <p:sp>
        <p:nvSpPr>
          <p:cNvPr id="136" name="Google Shape;136;g1e70facaab1_0_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lt1"/>
              </a:buClr>
              <a:buSzPts val="4000"/>
              <a:buFont typeface="Calibri"/>
              <a:buNone/>
            </a:pPr>
            <a:r>
              <a:rPr lang="en-GB" sz="4000" u="sng">
                <a:solidFill>
                  <a:schemeClr val="lt1"/>
                </a:solidFill>
              </a:rPr>
              <a:t>Library</a:t>
            </a:r>
            <a:endParaRPr sz="4000">
              <a:solidFill>
                <a:schemeClr val="lt1"/>
              </a:solidFill>
            </a:endParaRPr>
          </a:p>
        </p:txBody>
      </p:sp>
      <p:sp>
        <p:nvSpPr>
          <p:cNvPr id="137" name="Google Shape;137;g1e70facaab1_0_5"/>
          <p:cNvSpPr txBox="1"/>
          <p:nvPr>
            <p:ph idx="1" type="body"/>
          </p:nvPr>
        </p:nvSpPr>
        <p:spPr>
          <a:xfrm>
            <a:off x="457200" y="1600204"/>
            <a:ext cx="8229600" cy="4526100"/>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100000"/>
              </a:lnSpc>
              <a:spcBef>
                <a:spcPts val="0"/>
              </a:spcBef>
              <a:spcAft>
                <a:spcPts val="0"/>
              </a:spcAft>
              <a:buClr>
                <a:schemeClr val="dk1"/>
              </a:buClr>
              <a:buSzPts val="1100"/>
              <a:buFont typeface="Arial"/>
              <a:buNone/>
            </a:pPr>
            <a:r>
              <a:rPr lang="en-GB" sz="3600">
                <a:solidFill>
                  <a:srgbClr val="FFFFFF"/>
                </a:solidFill>
              </a:rPr>
              <a:t>Your child will visit the library every two weeks where they will be able to select a book to take home. These sessions will be on a Tuesday. Please ensure your child’s library book is in their book bag on Tuesdays so that they are able to select a new one.</a:t>
            </a:r>
            <a:endParaRPr sz="3600">
              <a:solidFill>
                <a:srgbClr val="FFFFFF"/>
              </a:solidFill>
            </a:endParaRPr>
          </a:p>
          <a:p>
            <a:pPr indent="0" lvl="0" marL="0" rtl="0" algn="ctr">
              <a:lnSpc>
                <a:spcPct val="100000"/>
              </a:lnSpc>
              <a:spcBef>
                <a:spcPts val="0"/>
              </a:spcBef>
              <a:spcAft>
                <a:spcPts val="0"/>
              </a:spcAft>
              <a:buClr>
                <a:schemeClr val="lt1"/>
              </a:buClr>
              <a:buSzPts val="2800"/>
              <a:buNone/>
            </a:pPr>
            <a:br>
              <a:rPr lang="en-GB" sz="2800">
                <a:solidFill>
                  <a:schemeClr val="lt1"/>
                </a:solidFill>
                <a:latin typeface="Calibri"/>
                <a:ea typeface="Calibri"/>
                <a:cs typeface="Calibri"/>
                <a:sym typeface="Calibri"/>
              </a:rPr>
            </a:br>
            <a:endParaRPr sz="2800">
              <a:solidFill>
                <a:srgbClr val="898989"/>
              </a:solidFill>
              <a:latin typeface="Calibri"/>
              <a:ea typeface="Calibri"/>
              <a:cs typeface="Calibri"/>
              <a:sym typeface="Calibri"/>
            </a:endParaRPr>
          </a:p>
        </p:txBody>
      </p:sp>
      <p:pic>
        <p:nvPicPr>
          <p:cNvPr id="138" name="Google Shape;138;g1e70facaab1_0_5"/>
          <p:cNvPicPr preferRelativeResize="0"/>
          <p:nvPr/>
        </p:nvPicPr>
        <p:blipFill rotWithShape="1">
          <a:blip r:embed="rId3">
            <a:alphaModFix/>
          </a:blip>
          <a:srcRect b="0" l="0" r="0" t="0"/>
          <a:stretch/>
        </p:blipFill>
        <p:spPr>
          <a:xfrm>
            <a:off x="79083" y="5858733"/>
            <a:ext cx="900000" cy="900000"/>
          </a:xfrm>
          <a:prstGeom prst="ellipse">
            <a:avLst/>
          </a:prstGeom>
          <a:noFill/>
          <a:ln cap="rnd" cmpd="sng" w="9525">
            <a:solidFill>
              <a:srgbClr val="333333"/>
            </a:solidFill>
            <a:prstDash val="solid"/>
            <a:round/>
            <a:headEnd len="sm" w="sm" type="none"/>
            <a:tailEnd len="sm" w="sm" type="none"/>
          </a:ln>
          <a:effectLst>
            <a:outerShdw blurRad="381000" sx="-80000" rotWithShape="0" dir="5400000" dist="292100" sy="-18000">
              <a:srgbClr val="000000">
                <a:alpha val="20784"/>
              </a:srgbClr>
            </a:outerShdw>
          </a:effectLst>
        </p:spPr>
      </p:pic>
      <p:grpSp>
        <p:nvGrpSpPr>
          <p:cNvPr id="139" name="Google Shape;139;g1e70facaab1_0_5"/>
          <p:cNvGrpSpPr/>
          <p:nvPr/>
        </p:nvGrpSpPr>
        <p:grpSpPr>
          <a:xfrm>
            <a:off x="8104655" y="5858668"/>
            <a:ext cx="794577" cy="798412"/>
            <a:chOff x="7986454" y="5420915"/>
            <a:chExt cx="1056900" cy="1062000"/>
          </a:xfrm>
        </p:grpSpPr>
        <p:sp>
          <p:nvSpPr>
            <p:cNvPr id="140" name="Google Shape;140;g1e70facaab1_0_5"/>
            <p:cNvSpPr/>
            <p:nvPr/>
          </p:nvSpPr>
          <p:spPr>
            <a:xfrm>
              <a:off x="7986454" y="5420915"/>
              <a:ext cx="1056900" cy="1062000"/>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41" name="Google Shape;141;g1e70facaab1_0_5"/>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243E"/>
        </a:solidFill>
      </p:bgPr>
    </p:bg>
    <p:spTree>
      <p:nvGrpSpPr>
        <p:cNvPr id="145" name="Shape 145"/>
        <p:cNvGrpSpPr/>
        <p:nvPr/>
      </p:nvGrpSpPr>
      <p:grpSpPr>
        <a:xfrm>
          <a:off x="0" y="0"/>
          <a:ext cx="0" cy="0"/>
          <a:chOff x="0" y="0"/>
          <a:chExt cx="0" cy="0"/>
        </a:xfrm>
      </p:grpSpPr>
      <p:sp>
        <p:nvSpPr>
          <p:cNvPr id="146" name="Google Shape;146;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lt1"/>
              </a:buClr>
              <a:buSzPts val="4000"/>
              <a:buFont typeface="Calibri"/>
              <a:buNone/>
            </a:pPr>
            <a:r>
              <a:rPr lang="en-GB" sz="4000" u="sng">
                <a:solidFill>
                  <a:schemeClr val="lt1"/>
                </a:solidFill>
                <a:latin typeface="Calibri"/>
                <a:ea typeface="Calibri"/>
                <a:cs typeface="Calibri"/>
                <a:sym typeface="Calibri"/>
              </a:rPr>
              <a:t>Homework</a:t>
            </a:r>
            <a:endParaRPr sz="4000">
              <a:solidFill>
                <a:schemeClr val="lt1"/>
              </a:solidFill>
              <a:latin typeface="Times New Roman"/>
              <a:ea typeface="Times New Roman"/>
              <a:cs typeface="Times New Roman"/>
              <a:sym typeface="Times New Roman"/>
            </a:endParaRPr>
          </a:p>
        </p:txBody>
      </p:sp>
      <p:sp>
        <p:nvSpPr>
          <p:cNvPr id="147" name="Google Shape;147;p7"/>
          <p:cNvSpPr txBox="1"/>
          <p:nvPr>
            <p:ph idx="1" type="body"/>
          </p:nvPr>
        </p:nvSpPr>
        <p:spPr>
          <a:xfrm>
            <a:off x="457200" y="1600204"/>
            <a:ext cx="8229600" cy="4525963"/>
          </a:xfrm>
          <a:prstGeom prst="rect">
            <a:avLst/>
          </a:prstGeom>
          <a:noFill/>
          <a:ln>
            <a:noFill/>
          </a:ln>
        </p:spPr>
        <p:txBody>
          <a:bodyPr anchorCtr="0" anchor="t" bIns="45700" lIns="91425" spcFirstLastPara="1" rIns="91425" wrap="square" tIns="45700">
            <a:normAutofit/>
          </a:bodyPr>
          <a:lstStyle/>
          <a:p>
            <a:pPr indent="-457200" lvl="0" marL="457200" rtl="0" algn="l">
              <a:lnSpc>
                <a:spcPct val="100000"/>
              </a:lnSpc>
              <a:spcBef>
                <a:spcPts val="560"/>
              </a:spcBef>
              <a:spcAft>
                <a:spcPts val="0"/>
              </a:spcAft>
              <a:buSzPts val="2800"/>
              <a:buChar char="•"/>
            </a:pPr>
            <a:r>
              <a:rPr lang="en-GB" sz="3600">
                <a:solidFill>
                  <a:schemeClr val="lt1"/>
                </a:solidFill>
              </a:rPr>
              <a:t>Daily reading and practising the HRSW</a:t>
            </a:r>
            <a:endParaRPr/>
          </a:p>
          <a:p>
            <a:pPr indent="-279400" lvl="0" marL="457200" rtl="0" algn="l">
              <a:lnSpc>
                <a:spcPct val="100000"/>
              </a:lnSpc>
              <a:spcBef>
                <a:spcPts val="560"/>
              </a:spcBef>
              <a:spcAft>
                <a:spcPts val="0"/>
              </a:spcAft>
              <a:buSzPts val="2800"/>
              <a:buNone/>
            </a:pPr>
            <a:r>
              <a:t/>
            </a:r>
            <a:endParaRPr sz="2800">
              <a:solidFill>
                <a:schemeClr val="lt1"/>
              </a:solidFill>
            </a:endParaRPr>
          </a:p>
          <a:p>
            <a:pPr indent="-457200" lvl="0" marL="457200" rtl="0" algn="l">
              <a:lnSpc>
                <a:spcPct val="100000"/>
              </a:lnSpc>
              <a:spcBef>
                <a:spcPts val="560"/>
              </a:spcBef>
              <a:spcAft>
                <a:spcPts val="0"/>
              </a:spcAft>
              <a:buSzPts val="2800"/>
              <a:buChar char="•"/>
            </a:pPr>
            <a:r>
              <a:rPr lang="en-GB" sz="2800">
                <a:solidFill>
                  <a:schemeClr val="lt1"/>
                </a:solidFill>
              </a:rPr>
              <a:t>Each half term, your child will receive a topic based task and a maths based task. These will be shared with you in the newsletter and should be submitted on Tapestry for us to see and for your child to share.</a:t>
            </a:r>
            <a:endParaRPr/>
          </a:p>
          <a:p>
            <a:pPr indent="0" lvl="0" marL="0" rtl="0" algn="l">
              <a:lnSpc>
                <a:spcPct val="100000"/>
              </a:lnSpc>
              <a:spcBef>
                <a:spcPts val="560"/>
              </a:spcBef>
              <a:spcAft>
                <a:spcPts val="0"/>
              </a:spcAft>
              <a:buClr>
                <a:schemeClr val="dk1"/>
              </a:buClr>
              <a:buSzPts val="2800"/>
              <a:buNone/>
            </a:pPr>
            <a:r>
              <a:t/>
            </a:r>
            <a:endParaRPr sz="2800">
              <a:solidFill>
                <a:schemeClr val="lt1"/>
              </a:solidFill>
            </a:endParaRPr>
          </a:p>
          <a:p>
            <a:pPr indent="-165089" lvl="0" marL="342891" rtl="0" algn="l">
              <a:lnSpc>
                <a:spcPct val="100000"/>
              </a:lnSpc>
              <a:spcBef>
                <a:spcPts val="560"/>
              </a:spcBef>
              <a:spcAft>
                <a:spcPts val="0"/>
              </a:spcAft>
              <a:buClr>
                <a:schemeClr val="lt1"/>
              </a:buClr>
              <a:buSzPts val="2800"/>
              <a:buNone/>
            </a:pPr>
            <a:r>
              <a:t/>
            </a:r>
            <a:endParaRPr sz="2800">
              <a:solidFill>
                <a:schemeClr val="lt1"/>
              </a:solidFill>
            </a:endParaRPr>
          </a:p>
        </p:txBody>
      </p:sp>
      <p:pic>
        <p:nvPicPr>
          <p:cNvPr id="148" name="Google Shape;148;p7"/>
          <p:cNvPicPr preferRelativeResize="0"/>
          <p:nvPr/>
        </p:nvPicPr>
        <p:blipFill rotWithShape="1">
          <a:blip r:embed="rId3">
            <a:alphaModFix/>
          </a:blip>
          <a:srcRect b="0" l="0" r="0" t="0"/>
          <a:stretch/>
        </p:blipFill>
        <p:spPr>
          <a:xfrm>
            <a:off x="79083" y="5858733"/>
            <a:ext cx="900000" cy="900000"/>
          </a:xfrm>
          <a:prstGeom prst="ellipse">
            <a:avLst/>
          </a:prstGeom>
          <a:noFill/>
          <a:ln cap="rnd" cmpd="sng" w="9525">
            <a:solidFill>
              <a:srgbClr val="333333"/>
            </a:solidFill>
            <a:prstDash val="solid"/>
            <a:round/>
            <a:headEnd len="sm" w="sm" type="none"/>
            <a:tailEnd len="sm" w="sm" type="none"/>
          </a:ln>
          <a:effectLst>
            <a:outerShdw blurRad="381000" sx="-80000" rotWithShape="0" dir="5400000" dist="292100" sy="-18000">
              <a:srgbClr val="000000">
                <a:alpha val="20392"/>
              </a:srgbClr>
            </a:outerShdw>
          </a:effectLst>
        </p:spPr>
      </p:pic>
      <p:grpSp>
        <p:nvGrpSpPr>
          <p:cNvPr id="149" name="Google Shape;149;p7"/>
          <p:cNvGrpSpPr/>
          <p:nvPr/>
        </p:nvGrpSpPr>
        <p:grpSpPr>
          <a:xfrm>
            <a:off x="8104750" y="5858733"/>
            <a:ext cx="794484" cy="798453"/>
            <a:chOff x="7986454" y="5420915"/>
            <a:chExt cx="1056759" cy="1062038"/>
          </a:xfrm>
        </p:grpSpPr>
        <p:sp>
          <p:nvSpPr>
            <p:cNvPr id="150" name="Google Shape;150;p7"/>
            <p:cNvSpPr/>
            <p:nvPr/>
          </p:nvSpPr>
          <p:spPr>
            <a:xfrm>
              <a:off x="7986454" y="5420915"/>
              <a:ext cx="1056759" cy="1062038"/>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51" name="Google Shape;151;p7"/>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243E"/>
        </a:solidFill>
      </p:bgPr>
    </p:bg>
    <p:spTree>
      <p:nvGrpSpPr>
        <p:cNvPr id="155" name="Shape 155"/>
        <p:cNvGrpSpPr/>
        <p:nvPr/>
      </p:nvGrpSpPr>
      <p:grpSpPr>
        <a:xfrm>
          <a:off x="0" y="0"/>
          <a:ext cx="0" cy="0"/>
          <a:chOff x="0" y="0"/>
          <a:chExt cx="0" cy="0"/>
        </a:xfrm>
      </p:grpSpPr>
      <p:sp>
        <p:nvSpPr>
          <p:cNvPr id="156" name="Google Shape;156;g27d8de1ccc0_0_2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lt1"/>
              </a:buClr>
              <a:buSzPts val="4000"/>
              <a:buFont typeface="Calibri"/>
              <a:buNone/>
            </a:pPr>
            <a:r>
              <a:rPr lang="en-GB" sz="4000">
                <a:solidFill>
                  <a:schemeClr val="lt1"/>
                </a:solidFill>
              </a:rPr>
              <a:t>Tapestry</a:t>
            </a:r>
            <a:endParaRPr sz="4000">
              <a:solidFill>
                <a:schemeClr val="lt1"/>
              </a:solidFill>
            </a:endParaRPr>
          </a:p>
        </p:txBody>
      </p:sp>
      <p:sp>
        <p:nvSpPr>
          <p:cNvPr id="157" name="Google Shape;157;g27d8de1ccc0_0_21"/>
          <p:cNvSpPr txBox="1"/>
          <p:nvPr>
            <p:ph idx="1" type="body"/>
          </p:nvPr>
        </p:nvSpPr>
        <p:spPr>
          <a:xfrm>
            <a:off x="457200" y="1119437"/>
            <a:ext cx="8229600" cy="4526100"/>
          </a:xfrm>
          <a:prstGeom prst="rect">
            <a:avLst/>
          </a:prstGeom>
          <a:noFill/>
          <a:ln>
            <a:noFill/>
          </a:ln>
        </p:spPr>
        <p:txBody>
          <a:bodyPr anchorCtr="0" anchor="t" bIns="45700" lIns="91425" spcFirstLastPara="1" rIns="91425" wrap="square" tIns="45700">
            <a:normAutofit fontScale="70000" lnSpcReduction="20000"/>
          </a:bodyPr>
          <a:lstStyle/>
          <a:p>
            <a:pPr indent="0" lvl="0" marL="0" rtl="0" algn="l">
              <a:lnSpc>
                <a:spcPct val="100000"/>
              </a:lnSpc>
              <a:spcBef>
                <a:spcPts val="0"/>
              </a:spcBef>
              <a:spcAft>
                <a:spcPts val="0"/>
              </a:spcAft>
              <a:buClr>
                <a:schemeClr val="dk1"/>
              </a:buClr>
              <a:buSzPct val="100000"/>
              <a:buNone/>
            </a:pPr>
            <a:r>
              <a:t/>
            </a:r>
            <a:endParaRPr>
              <a:solidFill>
                <a:schemeClr val="lt1"/>
              </a:solidFill>
            </a:endParaRPr>
          </a:p>
          <a:p>
            <a:pPr indent="-311457" lvl="0" marL="342891" rtl="0" algn="l">
              <a:lnSpc>
                <a:spcPct val="120000"/>
              </a:lnSpc>
              <a:spcBef>
                <a:spcPts val="462"/>
              </a:spcBef>
              <a:spcAft>
                <a:spcPts val="0"/>
              </a:spcAft>
              <a:buClr>
                <a:schemeClr val="lt1"/>
              </a:buClr>
              <a:buSzPct val="100000"/>
              <a:buChar char="•"/>
            </a:pPr>
            <a:r>
              <a:rPr lang="en-GB" sz="3300">
                <a:solidFill>
                  <a:schemeClr val="lt1"/>
                </a:solidFill>
              </a:rPr>
              <a:t>Tapestry is an online Learning Journal that we use in Early Years (Nursery and Reception) to record the children’s learning. We will be uploading photos and observations that we take of the children. You can access these and upload your own photos of the children showing their learning at home (as well as their half termly homework).</a:t>
            </a:r>
            <a:endParaRPr/>
          </a:p>
          <a:p>
            <a:pPr indent="-311457" lvl="0" marL="342891" rtl="0" algn="l">
              <a:lnSpc>
                <a:spcPct val="120000"/>
              </a:lnSpc>
              <a:spcBef>
                <a:spcPts val="462"/>
              </a:spcBef>
              <a:spcAft>
                <a:spcPts val="0"/>
              </a:spcAft>
              <a:buClr>
                <a:schemeClr val="lt1"/>
              </a:buClr>
              <a:buSzPct val="100000"/>
              <a:buChar char="•"/>
            </a:pPr>
            <a:r>
              <a:rPr lang="en-GB" sz="3300">
                <a:solidFill>
                  <a:schemeClr val="lt1"/>
                </a:solidFill>
              </a:rPr>
              <a:t>You should have received an activation email for Tapestry. If you have not please contact the school office. </a:t>
            </a:r>
            <a:endParaRPr sz="3300">
              <a:solidFill>
                <a:schemeClr val="lt1"/>
              </a:solidFill>
            </a:endParaRPr>
          </a:p>
          <a:p>
            <a:pPr indent="-311457" lvl="0" marL="342891" rtl="0" algn="l">
              <a:lnSpc>
                <a:spcPct val="120000"/>
              </a:lnSpc>
              <a:spcBef>
                <a:spcPts val="462"/>
              </a:spcBef>
              <a:spcAft>
                <a:spcPts val="0"/>
              </a:spcAft>
              <a:buClr>
                <a:schemeClr val="lt1"/>
              </a:buClr>
              <a:buSzPct val="100000"/>
              <a:buChar char="•"/>
            </a:pPr>
            <a:r>
              <a:rPr lang="en-GB" sz="3300">
                <a:solidFill>
                  <a:schemeClr val="lt1"/>
                </a:solidFill>
              </a:rPr>
              <a:t>You will see some observations of your child over the course of the year however the emphasis is on high quality interactions in order to move their learning on. </a:t>
            </a:r>
            <a:endParaRPr sz="3300">
              <a:solidFill>
                <a:schemeClr val="lt1"/>
              </a:solidFill>
            </a:endParaRPr>
          </a:p>
          <a:p>
            <a:pPr indent="0" lvl="0" marL="457200" rtl="0" algn="l">
              <a:lnSpc>
                <a:spcPct val="120000"/>
              </a:lnSpc>
              <a:spcBef>
                <a:spcPts val="462"/>
              </a:spcBef>
              <a:spcAft>
                <a:spcPts val="0"/>
              </a:spcAft>
              <a:buSzPct val="80357"/>
              <a:buNone/>
            </a:pPr>
            <a:r>
              <a:t/>
            </a:r>
            <a:endParaRPr/>
          </a:p>
          <a:p>
            <a:pPr indent="-200647" lvl="0" marL="342891" rtl="0" algn="l">
              <a:lnSpc>
                <a:spcPct val="100000"/>
              </a:lnSpc>
              <a:spcBef>
                <a:spcPts val="448"/>
              </a:spcBef>
              <a:spcAft>
                <a:spcPts val="0"/>
              </a:spcAft>
              <a:buClr>
                <a:schemeClr val="dk1"/>
              </a:buClr>
              <a:buSzPct val="100000"/>
              <a:buNone/>
            </a:pPr>
            <a:r>
              <a:t/>
            </a:r>
            <a:endParaRPr>
              <a:solidFill>
                <a:srgbClr val="898989"/>
              </a:solidFill>
            </a:endParaRPr>
          </a:p>
        </p:txBody>
      </p:sp>
      <p:pic>
        <p:nvPicPr>
          <p:cNvPr id="158" name="Google Shape;158;g27d8de1ccc0_0_21"/>
          <p:cNvPicPr preferRelativeResize="0"/>
          <p:nvPr/>
        </p:nvPicPr>
        <p:blipFill rotWithShape="1">
          <a:blip r:embed="rId3">
            <a:alphaModFix/>
          </a:blip>
          <a:srcRect b="0" l="0" r="0" t="0"/>
          <a:stretch/>
        </p:blipFill>
        <p:spPr>
          <a:xfrm>
            <a:off x="79083" y="5858733"/>
            <a:ext cx="900000" cy="900000"/>
          </a:xfrm>
          <a:prstGeom prst="ellipse">
            <a:avLst/>
          </a:prstGeom>
          <a:noFill/>
          <a:ln cap="rnd" cmpd="sng" w="9525">
            <a:solidFill>
              <a:srgbClr val="333333"/>
            </a:solidFill>
            <a:prstDash val="solid"/>
            <a:round/>
            <a:headEnd len="sm" w="sm" type="none"/>
            <a:tailEnd len="sm" w="sm" type="none"/>
          </a:ln>
          <a:effectLst>
            <a:outerShdw blurRad="381000" sx="-80000" rotWithShape="0" dir="5400000" dist="292100" sy="-18000">
              <a:srgbClr val="000000">
                <a:alpha val="20784"/>
              </a:srgbClr>
            </a:outerShdw>
          </a:effectLst>
        </p:spPr>
      </p:pic>
      <p:grpSp>
        <p:nvGrpSpPr>
          <p:cNvPr id="159" name="Google Shape;159;g27d8de1ccc0_0_21"/>
          <p:cNvGrpSpPr/>
          <p:nvPr/>
        </p:nvGrpSpPr>
        <p:grpSpPr>
          <a:xfrm>
            <a:off x="8104655" y="5858668"/>
            <a:ext cx="794577" cy="798412"/>
            <a:chOff x="7986454" y="5420915"/>
            <a:chExt cx="1056900" cy="1062000"/>
          </a:xfrm>
        </p:grpSpPr>
        <p:sp>
          <p:nvSpPr>
            <p:cNvPr id="160" name="Google Shape;160;g27d8de1ccc0_0_21"/>
            <p:cNvSpPr/>
            <p:nvPr/>
          </p:nvSpPr>
          <p:spPr>
            <a:xfrm>
              <a:off x="7986454" y="5420915"/>
              <a:ext cx="1056900" cy="1062000"/>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61" name="Google Shape;161;g27d8de1ccc0_0_21"/>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243E"/>
        </a:solidFill>
      </p:bgPr>
    </p:bg>
    <p:spTree>
      <p:nvGrpSpPr>
        <p:cNvPr id="165" name="Shape 165"/>
        <p:cNvGrpSpPr/>
        <p:nvPr/>
      </p:nvGrpSpPr>
      <p:grpSpPr>
        <a:xfrm>
          <a:off x="0" y="0"/>
          <a:ext cx="0" cy="0"/>
          <a:chOff x="0" y="0"/>
          <a:chExt cx="0" cy="0"/>
        </a:xfrm>
      </p:grpSpPr>
      <p:sp>
        <p:nvSpPr>
          <p:cNvPr id="166" name="Google Shape;166;p11"/>
          <p:cNvSpPr txBox="1"/>
          <p:nvPr>
            <p:ph idx="1" type="body"/>
          </p:nvPr>
        </p:nvSpPr>
        <p:spPr>
          <a:xfrm>
            <a:off x="457200" y="1458484"/>
            <a:ext cx="8229600" cy="4525963"/>
          </a:xfrm>
          <a:prstGeom prst="rect">
            <a:avLst/>
          </a:prstGeom>
          <a:noFill/>
          <a:ln>
            <a:noFill/>
          </a:ln>
        </p:spPr>
        <p:txBody>
          <a:bodyPr anchorCtr="0" anchor="t" bIns="45700" lIns="91425" spcFirstLastPara="1" rIns="91425" wrap="square" tIns="45700">
            <a:noAutofit/>
          </a:bodyPr>
          <a:lstStyle/>
          <a:p>
            <a:pPr indent="-342891" lvl="0" marL="342891" rtl="0" algn="l">
              <a:lnSpc>
                <a:spcPct val="100000"/>
              </a:lnSpc>
              <a:spcBef>
                <a:spcPts val="0"/>
              </a:spcBef>
              <a:spcAft>
                <a:spcPts val="0"/>
              </a:spcAft>
              <a:buClr>
                <a:schemeClr val="lt1"/>
              </a:buClr>
              <a:buSzPts val="2300"/>
              <a:buChar char="•"/>
            </a:pPr>
            <a:r>
              <a:rPr lang="en-GB" sz="2300">
                <a:solidFill>
                  <a:schemeClr val="lt1"/>
                </a:solidFill>
                <a:latin typeface="Calibri"/>
                <a:ea typeface="Calibri"/>
                <a:cs typeface="Calibri"/>
                <a:sym typeface="Calibri"/>
              </a:rPr>
              <a:t>Every fortnight we will send out a newsletter, via e-mail which m</a:t>
            </a:r>
            <a:r>
              <a:rPr lang="en-GB" sz="2300">
                <a:solidFill>
                  <a:schemeClr val="lt1"/>
                </a:solidFill>
              </a:rPr>
              <a:t>ay</a:t>
            </a:r>
            <a:r>
              <a:rPr lang="en-GB" sz="2300">
                <a:solidFill>
                  <a:schemeClr val="lt1"/>
                </a:solidFill>
                <a:latin typeface="Calibri"/>
                <a:ea typeface="Calibri"/>
                <a:cs typeface="Calibri"/>
                <a:sym typeface="Calibri"/>
              </a:rPr>
              <a:t> include:</a:t>
            </a:r>
            <a:endParaRPr/>
          </a:p>
          <a:p>
            <a:pPr indent="-285744" lvl="1" marL="742932" rtl="0" algn="l">
              <a:lnSpc>
                <a:spcPct val="100000"/>
              </a:lnSpc>
              <a:spcBef>
                <a:spcPts val="460"/>
              </a:spcBef>
              <a:spcAft>
                <a:spcPts val="0"/>
              </a:spcAft>
              <a:buClr>
                <a:schemeClr val="lt1"/>
              </a:buClr>
              <a:buSzPts val="2300"/>
              <a:buChar char="–"/>
            </a:pPr>
            <a:r>
              <a:rPr lang="en-GB" sz="2300">
                <a:solidFill>
                  <a:schemeClr val="lt1"/>
                </a:solidFill>
                <a:latin typeface="Calibri"/>
                <a:ea typeface="Calibri"/>
                <a:cs typeface="Calibri"/>
                <a:sym typeface="Calibri"/>
              </a:rPr>
              <a:t>A summary of what the children have been learning in the previous weeks, in both adult led activities and their free play;</a:t>
            </a:r>
            <a:endParaRPr/>
          </a:p>
          <a:p>
            <a:pPr indent="-285744" lvl="1" marL="742932" rtl="0" algn="l">
              <a:lnSpc>
                <a:spcPct val="100000"/>
              </a:lnSpc>
              <a:spcBef>
                <a:spcPts val="460"/>
              </a:spcBef>
              <a:spcAft>
                <a:spcPts val="0"/>
              </a:spcAft>
              <a:buClr>
                <a:schemeClr val="lt1"/>
              </a:buClr>
              <a:buSzPts val="2300"/>
              <a:buChar char="–"/>
            </a:pPr>
            <a:r>
              <a:rPr lang="en-GB" sz="2300">
                <a:solidFill>
                  <a:schemeClr val="lt1"/>
                </a:solidFill>
                <a:latin typeface="Calibri"/>
                <a:ea typeface="Calibri"/>
                <a:cs typeface="Calibri"/>
                <a:sym typeface="Calibri"/>
              </a:rPr>
              <a:t>Information on what the children will be learning about so that you can support your child’s learning at home;</a:t>
            </a:r>
            <a:endParaRPr/>
          </a:p>
          <a:p>
            <a:pPr indent="-285744" lvl="1" marL="742932" rtl="0" algn="l">
              <a:lnSpc>
                <a:spcPct val="100000"/>
              </a:lnSpc>
              <a:spcBef>
                <a:spcPts val="460"/>
              </a:spcBef>
              <a:spcAft>
                <a:spcPts val="0"/>
              </a:spcAft>
              <a:buClr>
                <a:schemeClr val="lt1"/>
              </a:buClr>
              <a:buSzPts val="2300"/>
              <a:buChar char="–"/>
            </a:pPr>
            <a:r>
              <a:rPr lang="en-GB" sz="2300">
                <a:solidFill>
                  <a:schemeClr val="lt1"/>
                </a:solidFill>
                <a:latin typeface="Calibri"/>
                <a:ea typeface="Calibri"/>
                <a:cs typeface="Calibri"/>
                <a:sym typeface="Calibri"/>
              </a:rPr>
              <a:t>Other important information and reminders, for example, if there is a special event happening that week at school.</a:t>
            </a:r>
            <a:endParaRPr/>
          </a:p>
          <a:p>
            <a:pPr indent="-342891" lvl="0" marL="342891" rtl="0" algn="l">
              <a:lnSpc>
                <a:spcPct val="100000"/>
              </a:lnSpc>
              <a:spcBef>
                <a:spcPts val="460"/>
              </a:spcBef>
              <a:spcAft>
                <a:spcPts val="0"/>
              </a:spcAft>
              <a:buClr>
                <a:schemeClr val="lt1"/>
              </a:buClr>
              <a:buSzPts val="2300"/>
              <a:buChar char="•"/>
            </a:pPr>
            <a:r>
              <a:rPr lang="en-GB" sz="2300">
                <a:solidFill>
                  <a:schemeClr val="lt1"/>
                </a:solidFill>
                <a:latin typeface="Calibri"/>
                <a:ea typeface="Calibri"/>
                <a:cs typeface="Calibri"/>
                <a:sym typeface="Calibri"/>
              </a:rPr>
              <a:t>These newsletters can also be accessed on our class page on the school website which also has lots of other helpful information.</a:t>
            </a:r>
            <a:endParaRPr/>
          </a:p>
          <a:p>
            <a:pPr indent="-342891" lvl="0" marL="342891" rtl="0" algn="l">
              <a:lnSpc>
                <a:spcPct val="100000"/>
              </a:lnSpc>
              <a:spcBef>
                <a:spcPts val="460"/>
              </a:spcBef>
              <a:spcAft>
                <a:spcPts val="0"/>
              </a:spcAft>
              <a:buClr>
                <a:schemeClr val="lt1"/>
              </a:buClr>
              <a:buSzPts val="2300"/>
              <a:buChar char="•"/>
            </a:pPr>
            <a:r>
              <a:rPr lang="en-GB" sz="2300">
                <a:solidFill>
                  <a:schemeClr val="lt1"/>
                </a:solidFill>
                <a:latin typeface="Calibri"/>
                <a:ea typeface="Calibri"/>
                <a:cs typeface="Calibri"/>
                <a:sym typeface="Calibri"/>
              </a:rPr>
              <a:t>Follow us on Facebook and Twitter – Gothic Mede Academy</a:t>
            </a:r>
            <a:endParaRPr/>
          </a:p>
          <a:p>
            <a:pPr indent="-196836" lvl="0" marL="342891" rtl="0" algn="l">
              <a:lnSpc>
                <a:spcPct val="100000"/>
              </a:lnSpc>
              <a:spcBef>
                <a:spcPts val="460"/>
              </a:spcBef>
              <a:spcAft>
                <a:spcPts val="0"/>
              </a:spcAft>
              <a:buClr>
                <a:schemeClr val="dk1"/>
              </a:buClr>
              <a:buSzPts val="2300"/>
              <a:buNone/>
            </a:pPr>
            <a:r>
              <a:t/>
            </a:r>
            <a:endParaRPr sz="2300">
              <a:solidFill>
                <a:srgbClr val="898989"/>
              </a:solidFill>
              <a:latin typeface="Calibri"/>
              <a:ea typeface="Calibri"/>
              <a:cs typeface="Calibri"/>
              <a:sym typeface="Calibri"/>
            </a:endParaRPr>
          </a:p>
        </p:txBody>
      </p:sp>
      <p:pic>
        <p:nvPicPr>
          <p:cNvPr id="167" name="Google Shape;167;p11"/>
          <p:cNvPicPr preferRelativeResize="0"/>
          <p:nvPr/>
        </p:nvPicPr>
        <p:blipFill rotWithShape="1">
          <a:blip r:embed="rId3">
            <a:alphaModFix/>
          </a:blip>
          <a:srcRect b="0" l="0" r="0" t="0"/>
          <a:stretch/>
        </p:blipFill>
        <p:spPr>
          <a:xfrm>
            <a:off x="79083" y="5858733"/>
            <a:ext cx="900000" cy="900000"/>
          </a:xfrm>
          <a:prstGeom prst="ellipse">
            <a:avLst/>
          </a:prstGeom>
          <a:noFill/>
          <a:ln cap="rnd" cmpd="sng" w="9525">
            <a:solidFill>
              <a:srgbClr val="333333"/>
            </a:solidFill>
            <a:prstDash val="solid"/>
            <a:round/>
            <a:headEnd len="sm" w="sm" type="none"/>
            <a:tailEnd len="sm" w="sm" type="none"/>
          </a:ln>
          <a:effectLst>
            <a:outerShdw blurRad="381000" sx="-80000" rotWithShape="0" dir="5400000" dist="292100" sy="-18000">
              <a:srgbClr val="000000">
                <a:alpha val="20392"/>
              </a:srgbClr>
            </a:outerShdw>
          </a:effectLst>
        </p:spPr>
      </p:pic>
      <p:grpSp>
        <p:nvGrpSpPr>
          <p:cNvPr id="168" name="Google Shape;168;p11"/>
          <p:cNvGrpSpPr/>
          <p:nvPr/>
        </p:nvGrpSpPr>
        <p:grpSpPr>
          <a:xfrm>
            <a:off x="8104750" y="5858733"/>
            <a:ext cx="794484" cy="798453"/>
            <a:chOff x="7986454" y="5420915"/>
            <a:chExt cx="1056759" cy="1062038"/>
          </a:xfrm>
        </p:grpSpPr>
        <p:sp>
          <p:nvSpPr>
            <p:cNvPr id="169" name="Google Shape;169;p11"/>
            <p:cNvSpPr/>
            <p:nvPr/>
          </p:nvSpPr>
          <p:spPr>
            <a:xfrm>
              <a:off x="7986454" y="5420915"/>
              <a:ext cx="1056759" cy="1062038"/>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898989"/>
                </a:solidFill>
                <a:latin typeface="Calibri"/>
                <a:ea typeface="Calibri"/>
                <a:cs typeface="Calibri"/>
                <a:sym typeface="Calibri"/>
              </a:endParaRPr>
            </a:p>
          </p:txBody>
        </p:sp>
        <p:pic>
          <p:nvPicPr>
            <p:cNvPr id="170" name="Google Shape;170;p11"/>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
        <p:nvSpPr>
          <p:cNvPr id="171" name="Google Shape;171;p11"/>
          <p:cNvSpPr txBox="1"/>
          <p:nvPr>
            <p:ph type="title"/>
          </p:nvPr>
        </p:nvSpPr>
        <p:spPr>
          <a:xfrm>
            <a:off x="457200" y="604826"/>
            <a:ext cx="8229600" cy="7983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lt1"/>
              </a:buClr>
              <a:buSzPct val="100000"/>
              <a:buFont typeface="Calibri"/>
              <a:buNone/>
            </a:pPr>
            <a:r>
              <a:rPr lang="en-GB">
                <a:solidFill>
                  <a:schemeClr val="lt1"/>
                </a:solidFill>
              </a:rPr>
              <a:t>Weekly Newsletters, Social Media and Website</a:t>
            </a:r>
            <a:endParaRPr>
              <a:solidFill>
                <a:srgbClr val="898989"/>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243E"/>
        </a:solidFill>
      </p:bgPr>
    </p:bg>
    <p:spTree>
      <p:nvGrpSpPr>
        <p:cNvPr id="175" name="Shape 175"/>
        <p:cNvGrpSpPr/>
        <p:nvPr/>
      </p:nvGrpSpPr>
      <p:grpSpPr>
        <a:xfrm>
          <a:off x="0" y="0"/>
          <a:ext cx="0" cy="0"/>
          <a:chOff x="0" y="0"/>
          <a:chExt cx="0" cy="0"/>
        </a:xfrm>
      </p:grpSpPr>
      <p:sp>
        <p:nvSpPr>
          <p:cNvPr id="176" name="Google Shape;176;g1530c40670c_0_0"/>
          <p:cNvSpPr txBox="1"/>
          <p:nvPr>
            <p:ph idx="1" type="body"/>
          </p:nvPr>
        </p:nvSpPr>
        <p:spPr>
          <a:xfrm>
            <a:off x="557825" y="1509629"/>
            <a:ext cx="8229600" cy="4526100"/>
          </a:xfrm>
          <a:prstGeom prst="rect">
            <a:avLst/>
          </a:prstGeom>
          <a:noFill/>
          <a:ln>
            <a:noFill/>
          </a:ln>
        </p:spPr>
        <p:txBody>
          <a:bodyPr anchorCtr="0" anchor="t" bIns="45700" lIns="91425" spcFirstLastPara="1" rIns="91425" wrap="square" tIns="45700">
            <a:normAutofit fontScale="77500" lnSpcReduction="20000"/>
          </a:bodyPr>
          <a:lstStyle/>
          <a:p>
            <a:pPr indent="0" lvl="0" marL="457200" rtl="0" algn="l">
              <a:lnSpc>
                <a:spcPct val="100000"/>
              </a:lnSpc>
              <a:spcBef>
                <a:spcPts val="0"/>
              </a:spcBef>
              <a:spcAft>
                <a:spcPts val="0"/>
              </a:spcAft>
              <a:buSzPct val="60810"/>
              <a:buNone/>
            </a:pPr>
            <a:r>
              <a:t/>
            </a:r>
            <a:endParaRPr/>
          </a:p>
          <a:p>
            <a:pPr indent="-139686" lvl="0" marL="342891" rtl="0" algn="l">
              <a:lnSpc>
                <a:spcPct val="100000"/>
              </a:lnSpc>
              <a:spcBef>
                <a:spcPts val="640"/>
              </a:spcBef>
              <a:spcAft>
                <a:spcPts val="0"/>
              </a:spcAft>
              <a:buClr>
                <a:schemeClr val="dk1"/>
              </a:buClr>
              <a:buSzPct val="100000"/>
              <a:buNone/>
            </a:pPr>
            <a:r>
              <a:rPr lang="en-GB">
                <a:solidFill>
                  <a:schemeClr val="lt1"/>
                </a:solidFill>
              </a:rPr>
              <a:t>Please ensure your child brings a water bottle to school each day - this should only contain water (no juice please!).Please name the bottle.</a:t>
            </a:r>
            <a:endParaRPr>
              <a:solidFill>
                <a:schemeClr val="lt1"/>
              </a:solidFill>
            </a:endParaRPr>
          </a:p>
          <a:p>
            <a:pPr indent="-139686" lvl="0" marL="342891" rtl="0" algn="l">
              <a:lnSpc>
                <a:spcPct val="100000"/>
              </a:lnSpc>
              <a:spcBef>
                <a:spcPts val="640"/>
              </a:spcBef>
              <a:spcAft>
                <a:spcPts val="0"/>
              </a:spcAft>
              <a:buClr>
                <a:schemeClr val="dk1"/>
              </a:buClr>
              <a:buSzPct val="100000"/>
              <a:buNone/>
            </a:pPr>
            <a:r>
              <a:rPr lang="en-GB">
                <a:solidFill>
                  <a:schemeClr val="lt1"/>
                </a:solidFill>
              </a:rPr>
              <a:t>Their morning snack can either be purchased from the school kitchen or sent in from home. Snacks sent in from home need to be named. Please only send in one or two as they have lunch at 11.30am. If you order a snack from the kitchen you do not need to send one in from home.</a:t>
            </a:r>
            <a:endParaRPr>
              <a:solidFill>
                <a:schemeClr val="lt1"/>
              </a:solidFill>
            </a:endParaRPr>
          </a:p>
          <a:p>
            <a:pPr indent="-139687" lvl="0" marL="342891" rtl="0" algn="l">
              <a:lnSpc>
                <a:spcPct val="100000"/>
              </a:lnSpc>
              <a:spcBef>
                <a:spcPts val="640"/>
              </a:spcBef>
              <a:spcAft>
                <a:spcPts val="0"/>
              </a:spcAft>
              <a:buClr>
                <a:schemeClr val="dk1"/>
              </a:buClr>
              <a:buSzPct val="100000"/>
              <a:buNone/>
            </a:pPr>
            <a:r>
              <a:rPr lang="en-GB">
                <a:solidFill>
                  <a:schemeClr val="lt1"/>
                </a:solidFill>
              </a:rPr>
              <a:t>In the afternoon, your child will receive a piece of fruit.</a:t>
            </a:r>
            <a:endParaRPr>
              <a:solidFill>
                <a:schemeClr val="lt1"/>
              </a:solidFill>
            </a:endParaRPr>
          </a:p>
          <a:p>
            <a:pPr indent="-139686" lvl="0" marL="342891" rtl="0" algn="l">
              <a:lnSpc>
                <a:spcPct val="100000"/>
              </a:lnSpc>
              <a:spcBef>
                <a:spcPts val="640"/>
              </a:spcBef>
              <a:spcAft>
                <a:spcPts val="0"/>
              </a:spcAft>
              <a:buClr>
                <a:schemeClr val="dk1"/>
              </a:buClr>
              <a:buSzPct val="100000"/>
              <a:buNone/>
            </a:pPr>
            <a:r>
              <a:t/>
            </a:r>
            <a:endParaRPr>
              <a:solidFill>
                <a:schemeClr val="lt1"/>
              </a:solidFill>
            </a:endParaRPr>
          </a:p>
          <a:p>
            <a:pPr indent="0" lvl="0" marL="203201" rtl="0" algn="l">
              <a:lnSpc>
                <a:spcPct val="100000"/>
              </a:lnSpc>
              <a:spcBef>
                <a:spcPts val="640"/>
              </a:spcBef>
              <a:spcAft>
                <a:spcPts val="0"/>
              </a:spcAft>
              <a:buClr>
                <a:schemeClr val="dk1"/>
              </a:buClr>
              <a:buSzPct val="100000"/>
              <a:buNone/>
            </a:pPr>
            <a:r>
              <a:t/>
            </a:r>
            <a:endParaRPr>
              <a:solidFill>
                <a:srgbClr val="898989"/>
              </a:solidFill>
              <a:highlight>
                <a:schemeClr val="lt1"/>
              </a:highlight>
            </a:endParaRPr>
          </a:p>
        </p:txBody>
      </p:sp>
      <p:pic>
        <p:nvPicPr>
          <p:cNvPr id="177" name="Google Shape;177;g1530c40670c_0_0"/>
          <p:cNvPicPr preferRelativeResize="0"/>
          <p:nvPr/>
        </p:nvPicPr>
        <p:blipFill rotWithShape="1">
          <a:blip r:embed="rId3">
            <a:alphaModFix/>
          </a:blip>
          <a:srcRect b="0" l="0" r="0" t="0"/>
          <a:stretch/>
        </p:blipFill>
        <p:spPr>
          <a:xfrm>
            <a:off x="79083" y="5858733"/>
            <a:ext cx="900000" cy="900000"/>
          </a:xfrm>
          <a:prstGeom prst="ellipse">
            <a:avLst/>
          </a:prstGeom>
          <a:noFill/>
          <a:ln cap="rnd" cmpd="sng" w="9525">
            <a:solidFill>
              <a:srgbClr val="333333"/>
            </a:solidFill>
            <a:prstDash val="solid"/>
            <a:round/>
            <a:headEnd len="sm" w="sm" type="none"/>
            <a:tailEnd len="sm" w="sm" type="none"/>
          </a:ln>
          <a:effectLst>
            <a:outerShdw blurRad="381000" sx="-80000" rotWithShape="0" dir="5400000" dist="292100" sy="-18000">
              <a:srgbClr val="000000">
                <a:alpha val="20784"/>
              </a:srgbClr>
            </a:outerShdw>
          </a:effectLst>
        </p:spPr>
      </p:pic>
      <p:grpSp>
        <p:nvGrpSpPr>
          <p:cNvPr id="178" name="Google Shape;178;g1530c40670c_0_0"/>
          <p:cNvGrpSpPr/>
          <p:nvPr/>
        </p:nvGrpSpPr>
        <p:grpSpPr>
          <a:xfrm>
            <a:off x="8104655" y="5858668"/>
            <a:ext cx="794577" cy="798412"/>
            <a:chOff x="7986454" y="5420915"/>
            <a:chExt cx="1056900" cy="1062000"/>
          </a:xfrm>
        </p:grpSpPr>
        <p:sp>
          <p:nvSpPr>
            <p:cNvPr id="179" name="Google Shape;179;g1530c40670c_0_0"/>
            <p:cNvSpPr/>
            <p:nvPr/>
          </p:nvSpPr>
          <p:spPr>
            <a:xfrm>
              <a:off x="7986454" y="5420915"/>
              <a:ext cx="1056900" cy="1062000"/>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898989"/>
                </a:solidFill>
                <a:latin typeface="Calibri"/>
                <a:ea typeface="Calibri"/>
                <a:cs typeface="Calibri"/>
                <a:sym typeface="Calibri"/>
              </a:endParaRPr>
            </a:p>
          </p:txBody>
        </p:sp>
        <p:pic>
          <p:nvPicPr>
            <p:cNvPr id="180" name="Google Shape;180;g1530c40670c_0_0"/>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
        <p:nvSpPr>
          <p:cNvPr id="181" name="Google Shape;181;g1530c40670c_0_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lt1"/>
              </a:buClr>
              <a:buSzPts val="4400"/>
              <a:buFont typeface="Calibri"/>
              <a:buNone/>
            </a:pPr>
            <a:r>
              <a:rPr lang="en-GB">
                <a:solidFill>
                  <a:schemeClr val="lt1"/>
                </a:solidFill>
              </a:rPr>
              <a:t>Snacks and Water bottles</a:t>
            </a:r>
            <a:endParaRPr>
              <a:solidFill>
                <a:schemeClr val="l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243E"/>
        </a:solidFill>
      </p:bgPr>
    </p:bg>
    <p:spTree>
      <p:nvGrpSpPr>
        <p:cNvPr id="185" name="Shape 185"/>
        <p:cNvGrpSpPr/>
        <p:nvPr/>
      </p:nvGrpSpPr>
      <p:grpSpPr>
        <a:xfrm>
          <a:off x="0" y="0"/>
          <a:ext cx="0" cy="0"/>
          <a:chOff x="0" y="0"/>
          <a:chExt cx="0" cy="0"/>
        </a:xfrm>
      </p:grpSpPr>
      <p:sp>
        <p:nvSpPr>
          <p:cNvPr id="186" name="Google Shape;186;p9"/>
          <p:cNvSpPr txBox="1"/>
          <p:nvPr>
            <p:ph idx="1" type="body"/>
          </p:nvPr>
        </p:nvSpPr>
        <p:spPr>
          <a:xfrm>
            <a:off x="457200" y="1600204"/>
            <a:ext cx="8229600" cy="4525963"/>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3200"/>
              <a:buNone/>
            </a:pPr>
            <a:r>
              <a:t/>
            </a:r>
            <a:endParaRPr/>
          </a:p>
          <a:p>
            <a:pPr indent="-342891" lvl="0" marL="342891" rtl="0" algn="l">
              <a:lnSpc>
                <a:spcPct val="100000"/>
              </a:lnSpc>
              <a:spcBef>
                <a:spcPts val="560"/>
              </a:spcBef>
              <a:spcAft>
                <a:spcPts val="0"/>
              </a:spcAft>
              <a:buClr>
                <a:schemeClr val="lt1"/>
              </a:buClr>
              <a:buSzPts val="2800"/>
              <a:buChar char="•"/>
            </a:pPr>
            <a:r>
              <a:rPr lang="en-GB" sz="2800">
                <a:solidFill>
                  <a:schemeClr val="lt1"/>
                </a:solidFill>
                <a:latin typeface="Calibri"/>
                <a:ea typeface="Calibri"/>
                <a:cs typeface="Calibri"/>
                <a:sym typeface="Calibri"/>
              </a:rPr>
              <a:t>Please make sure all uniform is CLEARLY </a:t>
            </a:r>
            <a:r>
              <a:rPr lang="en-GB" sz="2800">
                <a:solidFill>
                  <a:schemeClr val="lt1"/>
                </a:solidFill>
              </a:rPr>
              <a:t>named</a:t>
            </a:r>
            <a:r>
              <a:rPr lang="en-GB" sz="2800">
                <a:solidFill>
                  <a:schemeClr val="lt1"/>
                </a:solidFill>
                <a:latin typeface="Calibri"/>
                <a:ea typeface="Calibri"/>
                <a:cs typeface="Calibri"/>
                <a:sym typeface="Calibri"/>
              </a:rPr>
              <a:t> and make a point of checking this regularly in case the name has faded. Any uniform that is found and has not got a name on will be put in lost property. If your child has long hair, then please ensure it is tied back every day. Jewellery (</a:t>
            </a:r>
            <a:r>
              <a:rPr lang="en-GB" sz="2800">
                <a:solidFill>
                  <a:schemeClr val="lt1"/>
                </a:solidFill>
              </a:rPr>
              <a:t>ex</a:t>
            </a:r>
            <a:r>
              <a:rPr lang="en-GB" sz="2800">
                <a:solidFill>
                  <a:schemeClr val="lt1"/>
                </a:solidFill>
                <a:latin typeface="Calibri"/>
                <a:ea typeface="Calibri"/>
                <a:cs typeface="Calibri"/>
                <a:sym typeface="Calibri"/>
              </a:rPr>
              <a:t>cluding earrings), nail varnish and temporary tattoos </a:t>
            </a:r>
            <a:r>
              <a:rPr lang="en-GB" sz="2800">
                <a:solidFill>
                  <a:schemeClr val="lt1"/>
                </a:solidFill>
              </a:rPr>
              <a:t>are</a:t>
            </a:r>
            <a:r>
              <a:rPr lang="en-GB" sz="2800">
                <a:solidFill>
                  <a:schemeClr val="lt1"/>
                </a:solidFill>
                <a:latin typeface="Calibri"/>
                <a:ea typeface="Calibri"/>
                <a:cs typeface="Calibri"/>
                <a:sym typeface="Calibri"/>
              </a:rPr>
              <a:t> not permitted. </a:t>
            </a:r>
            <a:endParaRPr/>
          </a:p>
          <a:p>
            <a:pPr indent="-139690" lvl="0" marL="342891" rtl="0" algn="l">
              <a:lnSpc>
                <a:spcPct val="100000"/>
              </a:lnSpc>
              <a:spcBef>
                <a:spcPts val="640"/>
              </a:spcBef>
              <a:spcAft>
                <a:spcPts val="0"/>
              </a:spcAft>
              <a:buClr>
                <a:schemeClr val="dk1"/>
              </a:buClr>
              <a:buSzPts val="3200"/>
              <a:buNone/>
            </a:pPr>
            <a:r>
              <a:t/>
            </a:r>
            <a:endParaRPr>
              <a:solidFill>
                <a:srgbClr val="898989"/>
              </a:solidFill>
            </a:endParaRPr>
          </a:p>
        </p:txBody>
      </p:sp>
      <p:pic>
        <p:nvPicPr>
          <p:cNvPr id="187" name="Google Shape;187;p9"/>
          <p:cNvPicPr preferRelativeResize="0"/>
          <p:nvPr/>
        </p:nvPicPr>
        <p:blipFill rotWithShape="1">
          <a:blip r:embed="rId3">
            <a:alphaModFix/>
          </a:blip>
          <a:srcRect b="0" l="0" r="0" t="0"/>
          <a:stretch/>
        </p:blipFill>
        <p:spPr>
          <a:xfrm>
            <a:off x="79083" y="5858733"/>
            <a:ext cx="900000" cy="900000"/>
          </a:xfrm>
          <a:prstGeom prst="ellipse">
            <a:avLst/>
          </a:prstGeom>
          <a:noFill/>
          <a:ln cap="rnd" cmpd="sng" w="9525">
            <a:solidFill>
              <a:srgbClr val="333333"/>
            </a:solidFill>
            <a:prstDash val="solid"/>
            <a:round/>
            <a:headEnd len="sm" w="sm" type="none"/>
            <a:tailEnd len="sm" w="sm" type="none"/>
          </a:ln>
          <a:effectLst>
            <a:outerShdw blurRad="381000" sx="-80000" rotWithShape="0" dir="5400000" dist="292100" sy="-18000">
              <a:srgbClr val="000000">
                <a:alpha val="20392"/>
              </a:srgbClr>
            </a:outerShdw>
          </a:effectLst>
        </p:spPr>
      </p:pic>
      <p:grpSp>
        <p:nvGrpSpPr>
          <p:cNvPr id="188" name="Google Shape;188;p9"/>
          <p:cNvGrpSpPr/>
          <p:nvPr/>
        </p:nvGrpSpPr>
        <p:grpSpPr>
          <a:xfrm>
            <a:off x="8104750" y="5858733"/>
            <a:ext cx="794484" cy="798453"/>
            <a:chOff x="7986454" y="5420915"/>
            <a:chExt cx="1056759" cy="1062038"/>
          </a:xfrm>
        </p:grpSpPr>
        <p:sp>
          <p:nvSpPr>
            <p:cNvPr id="189" name="Google Shape;189;p9"/>
            <p:cNvSpPr/>
            <p:nvPr/>
          </p:nvSpPr>
          <p:spPr>
            <a:xfrm>
              <a:off x="7986454" y="5420915"/>
              <a:ext cx="1056759" cy="1062038"/>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898989"/>
                </a:solidFill>
                <a:latin typeface="Calibri"/>
                <a:ea typeface="Calibri"/>
                <a:cs typeface="Calibri"/>
                <a:sym typeface="Calibri"/>
              </a:endParaRPr>
            </a:p>
          </p:txBody>
        </p:sp>
        <p:pic>
          <p:nvPicPr>
            <p:cNvPr id="190" name="Google Shape;190;p9"/>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
        <p:nvSpPr>
          <p:cNvPr id="191" name="Google Shape;191;p9"/>
          <p:cNvSpPr txBox="1"/>
          <p:nvPr>
            <p:ph type="title"/>
          </p:nvPr>
        </p:nvSpPr>
        <p:spPr>
          <a:xfrm>
            <a:off x="457200" y="3961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lt1"/>
              </a:buClr>
              <a:buSzPts val="4400"/>
              <a:buFont typeface="Calibri"/>
              <a:buNone/>
            </a:pPr>
            <a:r>
              <a:rPr lang="en-GB">
                <a:solidFill>
                  <a:schemeClr val="lt1"/>
                </a:solidFill>
              </a:rPr>
              <a:t>Uniform</a:t>
            </a:r>
            <a:endParaRPr>
              <a:solidFill>
                <a:schemeClr val="lt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243E"/>
        </a:solidFill>
      </p:bgPr>
    </p:bg>
    <p:spTree>
      <p:nvGrpSpPr>
        <p:cNvPr id="195" name="Shape 195"/>
        <p:cNvGrpSpPr/>
        <p:nvPr/>
      </p:nvGrpSpPr>
      <p:grpSpPr>
        <a:xfrm>
          <a:off x="0" y="0"/>
          <a:ext cx="0" cy="0"/>
          <a:chOff x="0" y="0"/>
          <a:chExt cx="0" cy="0"/>
        </a:xfrm>
      </p:grpSpPr>
      <p:sp>
        <p:nvSpPr>
          <p:cNvPr id="196" name="Google Shape;196;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lt1"/>
              </a:buClr>
              <a:buSzPts val="4000"/>
              <a:buFont typeface="Calibri"/>
              <a:buNone/>
            </a:pPr>
            <a:r>
              <a:rPr lang="en-GB" sz="4000" u="sng">
                <a:solidFill>
                  <a:schemeClr val="lt1"/>
                </a:solidFill>
                <a:latin typeface="Calibri"/>
                <a:ea typeface="Calibri"/>
                <a:cs typeface="Calibri"/>
                <a:sym typeface="Calibri"/>
              </a:rPr>
              <a:t>P.E.</a:t>
            </a:r>
            <a:endParaRPr sz="4000">
              <a:solidFill>
                <a:schemeClr val="lt1"/>
              </a:solidFill>
              <a:latin typeface="Times New Roman"/>
              <a:ea typeface="Times New Roman"/>
              <a:cs typeface="Times New Roman"/>
              <a:sym typeface="Times New Roman"/>
            </a:endParaRPr>
          </a:p>
        </p:txBody>
      </p:sp>
      <p:sp>
        <p:nvSpPr>
          <p:cNvPr id="197" name="Google Shape;197;p8"/>
          <p:cNvSpPr txBox="1"/>
          <p:nvPr>
            <p:ph idx="1" type="body"/>
          </p:nvPr>
        </p:nvSpPr>
        <p:spPr>
          <a:xfrm>
            <a:off x="457200" y="1452739"/>
            <a:ext cx="8229600" cy="4525963"/>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lt1"/>
              </a:buClr>
              <a:buSzPts val="2800"/>
              <a:buNone/>
            </a:pPr>
            <a:r>
              <a:rPr lang="en-GB" sz="2800">
                <a:solidFill>
                  <a:schemeClr val="lt1"/>
                </a:solidFill>
              </a:rPr>
              <a:t>Ash and Oak classes have P.E. on a </a:t>
            </a:r>
            <a:r>
              <a:rPr lang="en-GB" sz="2800" u="sng">
                <a:solidFill>
                  <a:schemeClr val="lt1"/>
                </a:solidFill>
              </a:rPr>
              <a:t>Tuesday</a:t>
            </a:r>
            <a:r>
              <a:rPr lang="en-GB" sz="2800">
                <a:solidFill>
                  <a:schemeClr val="lt1"/>
                </a:solidFill>
              </a:rPr>
              <a:t>.</a:t>
            </a:r>
            <a:endParaRPr sz="2800">
              <a:solidFill>
                <a:schemeClr val="lt1"/>
              </a:solidFill>
            </a:endParaRPr>
          </a:p>
          <a:p>
            <a:pPr indent="0" lvl="0" marL="0" rtl="0" algn="l">
              <a:lnSpc>
                <a:spcPct val="100000"/>
              </a:lnSpc>
              <a:spcBef>
                <a:spcPts val="560"/>
              </a:spcBef>
              <a:spcAft>
                <a:spcPts val="0"/>
              </a:spcAft>
              <a:buClr>
                <a:schemeClr val="lt1"/>
              </a:buClr>
              <a:buSzPts val="2800"/>
              <a:buNone/>
            </a:pPr>
            <a:r>
              <a:rPr lang="en-GB" sz="2800">
                <a:solidFill>
                  <a:schemeClr val="lt1"/>
                </a:solidFill>
              </a:rPr>
              <a:t>Please ensure you send your child in wearing P.E. kit on Tuesdays. </a:t>
            </a:r>
            <a:endParaRPr/>
          </a:p>
          <a:p>
            <a:pPr indent="0" lvl="0" marL="0" rtl="0" algn="l">
              <a:lnSpc>
                <a:spcPct val="100000"/>
              </a:lnSpc>
              <a:spcBef>
                <a:spcPts val="560"/>
              </a:spcBef>
              <a:spcAft>
                <a:spcPts val="0"/>
              </a:spcAft>
              <a:buClr>
                <a:schemeClr val="lt1"/>
              </a:buClr>
              <a:buSzPts val="2800"/>
              <a:buNone/>
            </a:pPr>
            <a:r>
              <a:rPr lang="en-GB" sz="2800">
                <a:solidFill>
                  <a:schemeClr val="lt1"/>
                </a:solidFill>
              </a:rPr>
              <a:t>As the weather gets colder it is advisable that your child wears jogging bottoms and has a jumper with them as P.E. will still take place outside on some days. Please ensure that ALL P.E. kit is named. Earrings should not be worn on P.E. days. </a:t>
            </a:r>
            <a:endParaRPr sz="2800">
              <a:solidFill>
                <a:schemeClr val="lt1"/>
              </a:solidFill>
            </a:endParaRPr>
          </a:p>
        </p:txBody>
      </p:sp>
      <p:pic>
        <p:nvPicPr>
          <p:cNvPr id="198" name="Google Shape;198;p8"/>
          <p:cNvPicPr preferRelativeResize="0"/>
          <p:nvPr/>
        </p:nvPicPr>
        <p:blipFill rotWithShape="1">
          <a:blip r:embed="rId3">
            <a:alphaModFix/>
          </a:blip>
          <a:srcRect b="0" l="0" r="0" t="0"/>
          <a:stretch/>
        </p:blipFill>
        <p:spPr>
          <a:xfrm>
            <a:off x="79083" y="5858733"/>
            <a:ext cx="900000" cy="900000"/>
          </a:xfrm>
          <a:prstGeom prst="ellipse">
            <a:avLst/>
          </a:prstGeom>
          <a:noFill/>
          <a:ln cap="rnd" cmpd="sng" w="9525">
            <a:solidFill>
              <a:srgbClr val="333333"/>
            </a:solidFill>
            <a:prstDash val="solid"/>
            <a:round/>
            <a:headEnd len="sm" w="sm" type="none"/>
            <a:tailEnd len="sm" w="sm" type="none"/>
          </a:ln>
          <a:effectLst>
            <a:outerShdw blurRad="381000" sx="-80000" rotWithShape="0" dir="5400000" dist="292100" sy="-18000">
              <a:srgbClr val="000000">
                <a:alpha val="20392"/>
              </a:srgbClr>
            </a:outerShdw>
          </a:effectLst>
        </p:spPr>
      </p:pic>
      <p:grpSp>
        <p:nvGrpSpPr>
          <p:cNvPr id="199" name="Google Shape;199;p8"/>
          <p:cNvGrpSpPr/>
          <p:nvPr/>
        </p:nvGrpSpPr>
        <p:grpSpPr>
          <a:xfrm>
            <a:off x="8104750" y="5858733"/>
            <a:ext cx="794484" cy="798453"/>
            <a:chOff x="7986454" y="5420915"/>
            <a:chExt cx="1056759" cy="1062038"/>
          </a:xfrm>
        </p:grpSpPr>
        <p:sp>
          <p:nvSpPr>
            <p:cNvPr id="200" name="Google Shape;200;p8"/>
            <p:cNvSpPr/>
            <p:nvPr/>
          </p:nvSpPr>
          <p:spPr>
            <a:xfrm>
              <a:off x="7986454" y="5420915"/>
              <a:ext cx="1056759" cy="1062038"/>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01" name="Google Shape;201;p8"/>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243E"/>
        </a:solidFill>
      </p:bgPr>
    </p:bg>
    <p:spTree>
      <p:nvGrpSpPr>
        <p:cNvPr id="205" name="Shape 205"/>
        <p:cNvGrpSpPr/>
        <p:nvPr/>
      </p:nvGrpSpPr>
      <p:grpSpPr>
        <a:xfrm>
          <a:off x="0" y="0"/>
          <a:ext cx="0" cy="0"/>
          <a:chOff x="0" y="0"/>
          <a:chExt cx="0" cy="0"/>
        </a:xfrm>
      </p:grpSpPr>
      <p:sp>
        <p:nvSpPr>
          <p:cNvPr id="206" name="Google Shape;206;g1530c40670c_1_0"/>
          <p:cNvSpPr txBox="1"/>
          <p:nvPr>
            <p:ph idx="1" type="body"/>
          </p:nvPr>
        </p:nvSpPr>
        <p:spPr>
          <a:xfrm>
            <a:off x="457200" y="1600204"/>
            <a:ext cx="8229600" cy="4526100"/>
          </a:xfrm>
          <a:prstGeom prst="rect">
            <a:avLst/>
          </a:prstGeom>
          <a:noFill/>
          <a:ln>
            <a:noFill/>
          </a:ln>
        </p:spPr>
        <p:txBody>
          <a:bodyPr anchorCtr="0" anchor="t" bIns="45700" lIns="91425" spcFirstLastPara="1" rIns="91425" wrap="square" tIns="45700">
            <a:normAutofit/>
          </a:bodyPr>
          <a:lstStyle/>
          <a:p>
            <a:pPr indent="0" lvl="0" marL="457200" rtl="0" algn="l">
              <a:lnSpc>
                <a:spcPct val="100000"/>
              </a:lnSpc>
              <a:spcBef>
                <a:spcPts val="0"/>
              </a:spcBef>
              <a:spcAft>
                <a:spcPts val="0"/>
              </a:spcAft>
              <a:buSzPts val="1800"/>
              <a:buNone/>
            </a:pPr>
            <a:r>
              <a:t/>
            </a:r>
            <a:endParaRPr/>
          </a:p>
          <a:p>
            <a:pPr indent="-139686" lvl="0" marL="342891" rtl="0" algn="l">
              <a:lnSpc>
                <a:spcPct val="100000"/>
              </a:lnSpc>
              <a:spcBef>
                <a:spcPts val="640"/>
              </a:spcBef>
              <a:spcAft>
                <a:spcPts val="0"/>
              </a:spcAft>
              <a:buClr>
                <a:schemeClr val="dk1"/>
              </a:buClr>
              <a:buSzPts val="3200"/>
              <a:buNone/>
            </a:pPr>
            <a:r>
              <a:t/>
            </a:r>
            <a:endParaRPr>
              <a:solidFill>
                <a:srgbClr val="898989"/>
              </a:solidFill>
            </a:endParaRPr>
          </a:p>
        </p:txBody>
      </p:sp>
      <p:pic>
        <p:nvPicPr>
          <p:cNvPr id="207" name="Google Shape;207;g1530c40670c_1_0"/>
          <p:cNvPicPr preferRelativeResize="0"/>
          <p:nvPr/>
        </p:nvPicPr>
        <p:blipFill rotWithShape="1">
          <a:blip r:embed="rId3">
            <a:alphaModFix/>
          </a:blip>
          <a:srcRect b="0" l="0" r="0" t="0"/>
          <a:stretch/>
        </p:blipFill>
        <p:spPr>
          <a:xfrm>
            <a:off x="7200" y="6126304"/>
            <a:ext cx="900000" cy="900000"/>
          </a:xfrm>
          <a:prstGeom prst="ellipse">
            <a:avLst/>
          </a:prstGeom>
          <a:noFill/>
          <a:ln cap="rnd" cmpd="sng" w="9525">
            <a:solidFill>
              <a:srgbClr val="333333"/>
            </a:solidFill>
            <a:prstDash val="solid"/>
            <a:round/>
            <a:headEnd len="sm" w="sm" type="none"/>
            <a:tailEnd len="sm" w="sm" type="none"/>
          </a:ln>
          <a:effectLst>
            <a:outerShdw blurRad="381000" sx="-80000" rotWithShape="0" dir="5400000" dist="292100" sy="-18000">
              <a:srgbClr val="000000">
                <a:alpha val="20784"/>
              </a:srgbClr>
            </a:outerShdw>
          </a:effectLst>
        </p:spPr>
      </p:pic>
      <p:grpSp>
        <p:nvGrpSpPr>
          <p:cNvPr id="208" name="Google Shape;208;g1530c40670c_1_0"/>
          <p:cNvGrpSpPr/>
          <p:nvPr/>
        </p:nvGrpSpPr>
        <p:grpSpPr>
          <a:xfrm>
            <a:off x="8104655" y="5858668"/>
            <a:ext cx="794577" cy="798412"/>
            <a:chOff x="7986454" y="5420915"/>
            <a:chExt cx="1056900" cy="1062000"/>
          </a:xfrm>
        </p:grpSpPr>
        <p:sp>
          <p:nvSpPr>
            <p:cNvPr id="209" name="Google Shape;209;g1530c40670c_1_0"/>
            <p:cNvSpPr/>
            <p:nvPr/>
          </p:nvSpPr>
          <p:spPr>
            <a:xfrm>
              <a:off x="7986454" y="5420915"/>
              <a:ext cx="1056900" cy="1062000"/>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898989"/>
                </a:solidFill>
                <a:latin typeface="Calibri"/>
                <a:ea typeface="Calibri"/>
                <a:cs typeface="Calibri"/>
                <a:sym typeface="Calibri"/>
              </a:endParaRPr>
            </a:p>
          </p:txBody>
        </p:sp>
        <p:pic>
          <p:nvPicPr>
            <p:cNvPr id="210" name="Google Shape;210;g1530c40670c_1_0"/>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
        <p:nvSpPr>
          <p:cNvPr id="211" name="Google Shape;211;g1530c40670c_1_0"/>
          <p:cNvSpPr txBox="1"/>
          <p:nvPr>
            <p:ph type="title"/>
          </p:nvPr>
        </p:nvSpPr>
        <p:spPr>
          <a:xfrm>
            <a:off x="457200" y="274638"/>
            <a:ext cx="8229600" cy="79479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lt1"/>
              </a:buClr>
              <a:buSzPct val="111111"/>
              <a:buFont typeface="Calibri"/>
              <a:buNone/>
            </a:pPr>
            <a:r>
              <a:rPr lang="en-GB">
                <a:solidFill>
                  <a:schemeClr val="lt1"/>
                </a:solidFill>
              </a:rPr>
              <a:t>Forest school</a:t>
            </a:r>
            <a:br>
              <a:rPr lang="en-GB">
                <a:solidFill>
                  <a:schemeClr val="lt1"/>
                </a:solidFill>
              </a:rPr>
            </a:br>
            <a:endParaRPr>
              <a:solidFill>
                <a:schemeClr val="lt1"/>
              </a:solidFill>
              <a:latin typeface="Calibri"/>
              <a:ea typeface="Calibri"/>
              <a:cs typeface="Calibri"/>
              <a:sym typeface="Calibri"/>
            </a:endParaRPr>
          </a:p>
        </p:txBody>
      </p:sp>
      <p:sp>
        <p:nvSpPr>
          <p:cNvPr id="212" name="Google Shape;212;g1530c40670c_1_0"/>
          <p:cNvSpPr/>
          <p:nvPr/>
        </p:nvSpPr>
        <p:spPr>
          <a:xfrm>
            <a:off x="350984" y="640983"/>
            <a:ext cx="8442032" cy="590927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100"/>
              <a:buFont typeface="Arial"/>
              <a:buNone/>
            </a:pPr>
            <a:r>
              <a:rPr b="0" i="0" lang="en-GB" sz="2100" u="none" cap="none" strike="noStrike">
                <a:solidFill>
                  <a:schemeClr val="lt1"/>
                </a:solidFill>
                <a:latin typeface="Open Sans"/>
                <a:ea typeface="Open Sans"/>
                <a:cs typeface="Open Sans"/>
                <a:sym typeface="Open Sans"/>
              </a:rPr>
              <a:t>Your child will attend Forest school fortnightly on Mondays. (Mondays are not PE days as it was stated in the newsletter).</a:t>
            </a:r>
            <a:endParaRPr/>
          </a:p>
          <a:p>
            <a:pPr indent="0" lvl="0" marL="0" marR="0" rtl="0" algn="l">
              <a:lnSpc>
                <a:spcPct val="100000"/>
              </a:lnSpc>
              <a:spcBef>
                <a:spcPts val="0"/>
              </a:spcBef>
              <a:spcAft>
                <a:spcPts val="0"/>
              </a:spcAft>
              <a:buClr>
                <a:srgbClr val="000000"/>
              </a:buClr>
              <a:buSzPts val="2100"/>
              <a:buFont typeface="Arial"/>
              <a:buNone/>
            </a:pPr>
            <a:r>
              <a:rPr b="0" i="0" lang="en-GB" sz="2100" u="none" cap="none" strike="noStrike">
                <a:solidFill>
                  <a:schemeClr val="lt1"/>
                </a:solidFill>
                <a:latin typeface="Open Sans"/>
                <a:ea typeface="Open Sans"/>
                <a:cs typeface="Open Sans"/>
                <a:sym typeface="Open Sans"/>
              </a:rPr>
              <a:t>Next week, it will be Oak class’ turn and the following week will be Ash. Please ensure that your child is wearing the following:</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en-GB" sz="2100" u="none" cap="none" strike="noStrike">
                <a:solidFill>
                  <a:schemeClr val="lt1"/>
                </a:solidFill>
                <a:latin typeface="Open Sans"/>
                <a:ea typeface="Open Sans"/>
                <a:cs typeface="Open Sans"/>
                <a:sym typeface="Open Sans"/>
              </a:rPr>
              <a:t>• Outdoor shoes – walking boots, old trainers or wellingtons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en-GB" sz="2100" u="none" cap="none" strike="noStrike">
                <a:solidFill>
                  <a:schemeClr val="lt1"/>
                </a:solidFill>
                <a:latin typeface="Open Sans"/>
                <a:ea typeface="Open Sans"/>
                <a:cs typeface="Open Sans"/>
                <a:sym typeface="Open Sans"/>
              </a:rPr>
              <a:t>• Warm socks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en-GB" sz="2100" u="none" cap="none" strike="noStrike">
                <a:solidFill>
                  <a:schemeClr val="lt1"/>
                </a:solidFill>
                <a:latin typeface="Open Sans"/>
                <a:ea typeface="Open Sans"/>
                <a:cs typeface="Open Sans"/>
                <a:sym typeface="Open Sans"/>
              </a:rPr>
              <a:t>• A warm, waterproof coat </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en-GB" sz="2100" u="none" cap="none" strike="noStrike">
                <a:solidFill>
                  <a:schemeClr val="lt1"/>
                </a:solidFill>
                <a:latin typeface="Open Sans"/>
                <a:ea typeface="Open Sans"/>
                <a:cs typeface="Open Sans"/>
                <a:sym typeface="Open Sans"/>
              </a:rPr>
              <a:t>• A jumper or fleece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en-GB" sz="2100" u="none" cap="none" strike="noStrike">
                <a:solidFill>
                  <a:schemeClr val="lt1"/>
                </a:solidFill>
                <a:latin typeface="Open Sans"/>
                <a:ea typeface="Open Sans"/>
                <a:cs typeface="Open Sans"/>
                <a:sym typeface="Open Sans"/>
              </a:rPr>
              <a:t>• A t-shirt</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en-GB" sz="2100" u="none" cap="none" strike="noStrike">
                <a:solidFill>
                  <a:schemeClr val="lt1"/>
                </a:solidFill>
                <a:latin typeface="Open Sans"/>
                <a:ea typeface="Open Sans"/>
                <a:cs typeface="Open Sans"/>
                <a:sym typeface="Open Sans"/>
              </a:rPr>
              <a:t>• Trousers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en-GB" sz="2100" u="none" cap="none" strike="noStrike">
                <a:solidFill>
                  <a:schemeClr val="lt1"/>
                </a:solidFill>
                <a:latin typeface="Open Sans"/>
                <a:ea typeface="Open Sans"/>
                <a:cs typeface="Open Sans"/>
                <a:sym typeface="Open Sans"/>
              </a:rPr>
              <a:t>• Waterproof over-trousers if possible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en-GB" sz="2100" u="none" cap="none" strike="noStrike">
                <a:solidFill>
                  <a:schemeClr val="lt1"/>
                </a:solidFill>
                <a:latin typeface="Open Sans"/>
                <a:ea typeface="Open Sans"/>
                <a:cs typeface="Open Sans"/>
                <a:sym typeface="Open Sans"/>
              </a:rPr>
              <a:t>• An extra layer of clothing depending on the weather. It goes without saying that it’s a great idea to put your child’s name in all of their clothing!</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en-GB" sz="2100" u="none" cap="none" strike="noStrike">
                <a:solidFill>
                  <a:schemeClr val="lt1"/>
                </a:solidFill>
                <a:latin typeface="Open Sans"/>
                <a:ea typeface="Open Sans"/>
                <a:cs typeface="Open Sans"/>
                <a:sym typeface="Open Sans"/>
              </a:rPr>
              <a:t>Please note these need to be old clothes from home and not school uniform. The spare clothes also need to be from home and not school uniform.</a:t>
            </a:r>
            <a:endParaRPr b="0" i="0" sz="2100" u="none" cap="none" strike="noStrike">
              <a:solidFill>
                <a:schemeClr val="lt1"/>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2100"/>
              <a:buFont typeface="Arial"/>
              <a:buNone/>
            </a:pPr>
            <a:r>
              <a:rPr b="0" i="0" lang="en-GB" sz="2100" u="none" cap="none" strike="noStrike">
                <a:solidFill>
                  <a:schemeClr val="lt1"/>
                </a:solidFill>
                <a:latin typeface="Open Sans"/>
                <a:ea typeface="Open Sans"/>
                <a:cs typeface="Open Sans"/>
                <a:sym typeface="Open Sans"/>
              </a:rPr>
              <a:t>      Your child will not need to bring their bookbag on this day.</a:t>
            </a:r>
            <a:endParaRPr b="0" i="0" sz="2100" u="none" cap="none" strike="noStrike">
              <a:solidFill>
                <a:schemeClr val="lt1"/>
              </a:solidFill>
              <a:latin typeface="Open Sans"/>
              <a:ea typeface="Open Sans"/>
              <a:cs typeface="Open Sans"/>
              <a:sym typeface="Open San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16" name="Shape 216"/>
        <p:cNvGrpSpPr/>
        <p:nvPr/>
      </p:nvGrpSpPr>
      <p:grpSpPr>
        <a:xfrm>
          <a:off x="0" y="0"/>
          <a:ext cx="0" cy="0"/>
          <a:chOff x="0" y="0"/>
          <a:chExt cx="0" cy="0"/>
        </a:xfrm>
      </p:grpSpPr>
      <p:grpSp>
        <p:nvGrpSpPr>
          <p:cNvPr id="217" name="Google Shape;217;p13"/>
          <p:cNvGrpSpPr/>
          <p:nvPr/>
        </p:nvGrpSpPr>
        <p:grpSpPr>
          <a:xfrm>
            <a:off x="7961625" y="5678067"/>
            <a:ext cx="1056759" cy="1062038"/>
            <a:chOff x="7986454" y="5420915"/>
            <a:chExt cx="1056759" cy="1062038"/>
          </a:xfrm>
        </p:grpSpPr>
        <p:sp>
          <p:nvSpPr>
            <p:cNvPr id="218" name="Google Shape;218;p13"/>
            <p:cNvSpPr/>
            <p:nvPr/>
          </p:nvSpPr>
          <p:spPr>
            <a:xfrm>
              <a:off x="7986454" y="5420915"/>
              <a:ext cx="1056759" cy="1062038"/>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19" name="Google Shape;219;p13"/>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pic>
        <p:nvPicPr>
          <p:cNvPr id="220" name="Google Shape;220;p13"/>
          <p:cNvPicPr preferRelativeResize="0"/>
          <p:nvPr/>
        </p:nvPicPr>
        <p:blipFill rotWithShape="1">
          <a:blip r:embed="rId5">
            <a:alphaModFix/>
          </a:blip>
          <a:srcRect b="0" l="0" r="0" t="0"/>
          <a:stretch/>
        </p:blipFill>
        <p:spPr>
          <a:xfrm>
            <a:off x="-111200" y="0"/>
            <a:ext cx="9255200" cy="694139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24" name="Shape 224"/>
        <p:cNvGrpSpPr/>
        <p:nvPr/>
      </p:nvGrpSpPr>
      <p:grpSpPr>
        <a:xfrm>
          <a:off x="0" y="0"/>
          <a:ext cx="0" cy="0"/>
          <a:chOff x="0" y="0"/>
          <a:chExt cx="0" cy="0"/>
        </a:xfrm>
      </p:grpSpPr>
      <p:grpSp>
        <p:nvGrpSpPr>
          <p:cNvPr id="225" name="Google Shape;225;g27d8de1ccc0_0_9"/>
          <p:cNvGrpSpPr/>
          <p:nvPr/>
        </p:nvGrpSpPr>
        <p:grpSpPr>
          <a:xfrm>
            <a:off x="7961625" y="5678067"/>
            <a:ext cx="1056900" cy="1062000"/>
            <a:chOff x="7986454" y="5420915"/>
            <a:chExt cx="1056900" cy="1062000"/>
          </a:xfrm>
        </p:grpSpPr>
        <p:sp>
          <p:nvSpPr>
            <p:cNvPr id="226" name="Google Shape;226;g27d8de1ccc0_0_9"/>
            <p:cNvSpPr/>
            <p:nvPr/>
          </p:nvSpPr>
          <p:spPr>
            <a:xfrm>
              <a:off x="7986454" y="5420915"/>
              <a:ext cx="1056900" cy="1062000"/>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27" name="Google Shape;227;g27d8de1ccc0_0_9"/>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pic>
        <p:nvPicPr>
          <p:cNvPr id="228" name="Google Shape;228;g27d8de1ccc0_0_9"/>
          <p:cNvPicPr preferRelativeResize="0"/>
          <p:nvPr/>
        </p:nvPicPr>
        <p:blipFill rotWithShape="1">
          <a:blip r:embed="rId5">
            <a:alphaModFix/>
          </a:blip>
          <a:srcRect b="0" l="0" r="0" t="0"/>
          <a:stretch/>
        </p:blipFill>
        <p:spPr>
          <a:xfrm>
            <a:off x="0" y="-29850"/>
            <a:ext cx="9144000" cy="68580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32" name="Shape 232"/>
        <p:cNvGrpSpPr/>
        <p:nvPr/>
      </p:nvGrpSpPr>
      <p:grpSpPr>
        <a:xfrm>
          <a:off x="0" y="0"/>
          <a:ext cx="0" cy="0"/>
          <a:chOff x="0" y="0"/>
          <a:chExt cx="0" cy="0"/>
        </a:xfrm>
      </p:grpSpPr>
      <p:grpSp>
        <p:nvGrpSpPr>
          <p:cNvPr id="233" name="Google Shape;233;g27d8de1ccc0_0_15"/>
          <p:cNvGrpSpPr/>
          <p:nvPr/>
        </p:nvGrpSpPr>
        <p:grpSpPr>
          <a:xfrm>
            <a:off x="7961625" y="5678067"/>
            <a:ext cx="1056900" cy="1062000"/>
            <a:chOff x="7986454" y="5420915"/>
            <a:chExt cx="1056900" cy="1062000"/>
          </a:xfrm>
        </p:grpSpPr>
        <p:sp>
          <p:nvSpPr>
            <p:cNvPr id="234" name="Google Shape;234;g27d8de1ccc0_0_15"/>
            <p:cNvSpPr/>
            <p:nvPr/>
          </p:nvSpPr>
          <p:spPr>
            <a:xfrm>
              <a:off x="7986454" y="5420915"/>
              <a:ext cx="1056900" cy="1062000"/>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35" name="Google Shape;235;g27d8de1ccc0_0_15"/>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pic>
        <p:nvPicPr>
          <p:cNvPr id="236" name="Google Shape;236;g27d8de1ccc0_0_15"/>
          <p:cNvPicPr preferRelativeResize="0"/>
          <p:nvPr/>
        </p:nvPicPr>
        <p:blipFill rotWithShape="1">
          <a:blip r:embed="rId5">
            <a:alphaModFix/>
          </a:blip>
          <a:srcRect b="-745" l="0" r="-745" t="0"/>
          <a:stretch/>
        </p:blipFill>
        <p:spPr>
          <a:xfrm>
            <a:off x="-57675" y="0"/>
            <a:ext cx="9144000" cy="6858000"/>
          </a:xfrm>
          <a:prstGeom prst="rect">
            <a:avLst/>
          </a:prstGeom>
          <a:noFill/>
          <a:ln>
            <a:noFill/>
          </a:ln>
        </p:spPr>
      </p:pic>
      <p:sp>
        <p:nvSpPr>
          <p:cNvPr id="237" name="Google Shape;237;g27d8de1ccc0_0_15"/>
          <p:cNvSpPr txBox="1"/>
          <p:nvPr/>
        </p:nvSpPr>
        <p:spPr>
          <a:xfrm>
            <a:off x="2243138" y="3275112"/>
            <a:ext cx="4600574"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243E"/>
        </a:solidFill>
      </p:bgPr>
    </p:bg>
    <p:spTree>
      <p:nvGrpSpPr>
        <p:cNvPr id="241" name="Shape 241"/>
        <p:cNvGrpSpPr/>
        <p:nvPr/>
      </p:nvGrpSpPr>
      <p:grpSpPr>
        <a:xfrm>
          <a:off x="0" y="0"/>
          <a:ext cx="0" cy="0"/>
          <a:chOff x="0" y="0"/>
          <a:chExt cx="0" cy="0"/>
        </a:xfrm>
      </p:grpSpPr>
      <p:sp>
        <p:nvSpPr>
          <p:cNvPr id="242" name="Google Shape;242;g37d7c9df28c_0_8"/>
          <p:cNvSpPr txBox="1"/>
          <p:nvPr>
            <p:ph idx="1" type="body"/>
          </p:nvPr>
        </p:nvSpPr>
        <p:spPr>
          <a:xfrm>
            <a:off x="457200" y="1600204"/>
            <a:ext cx="8229600" cy="4526100"/>
          </a:xfrm>
          <a:prstGeom prst="rect">
            <a:avLst/>
          </a:prstGeom>
          <a:noFill/>
          <a:ln>
            <a:noFill/>
          </a:ln>
        </p:spPr>
        <p:txBody>
          <a:bodyPr anchorCtr="0" anchor="t" bIns="45700" lIns="91425" spcFirstLastPara="1" rIns="91425" wrap="square" tIns="45700">
            <a:normAutofit/>
          </a:bodyPr>
          <a:lstStyle/>
          <a:p>
            <a:pPr indent="0" lvl="0" marL="457200" rtl="0" algn="l">
              <a:lnSpc>
                <a:spcPct val="100000"/>
              </a:lnSpc>
              <a:spcBef>
                <a:spcPts val="0"/>
              </a:spcBef>
              <a:spcAft>
                <a:spcPts val="0"/>
              </a:spcAft>
              <a:buSzPts val="1800"/>
              <a:buNone/>
            </a:pPr>
            <a:r>
              <a:t/>
            </a:r>
            <a:endParaRPr/>
          </a:p>
          <a:p>
            <a:pPr indent="-139687" lvl="0" marL="342891" rtl="0" algn="l">
              <a:lnSpc>
                <a:spcPct val="100000"/>
              </a:lnSpc>
              <a:spcBef>
                <a:spcPts val="640"/>
              </a:spcBef>
              <a:spcAft>
                <a:spcPts val="0"/>
              </a:spcAft>
              <a:buClr>
                <a:schemeClr val="dk1"/>
              </a:buClr>
              <a:buSzPts val="3200"/>
              <a:buNone/>
            </a:pPr>
            <a:r>
              <a:t/>
            </a:r>
            <a:endParaRPr>
              <a:solidFill>
                <a:srgbClr val="898989"/>
              </a:solidFill>
            </a:endParaRPr>
          </a:p>
        </p:txBody>
      </p:sp>
      <p:pic>
        <p:nvPicPr>
          <p:cNvPr id="243" name="Google Shape;243;g37d7c9df28c_0_8"/>
          <p:cNvPicPr preferRelativeResize="0"/>
          <p:nvPr/>
        </p:nvPicPr>
        <p:blipFill rotWithShape="1">
          <a:blip r:embed="rId3">
            <a:alphaModFix/>
          </a:blip>
          <a:srcRect b="0" l="0" r="0" t="0"/>
          <a:stretch/>
        </p:blipFill>
        <p:spPr>
          <a:xfrm>
            <a:off x="7200" y="6126304"/>
            <a:ext cx="900000" cy="900000"/>
          </a:xfrm>
          <a:prstGeom prst="ellipse">
            <a:avLst/>
          </a:prstGeom>
          <a:noFill/>
          <a:ln cap="rnd" cmpd="sng" w="9525">
            <a:solidFill>
              <a:srgbClr val="333333"/>
            </a:solidFill>
            <a:prstDash val="solid"/>
            <a:round/>
            <a:headEnd len="sm" w="sm" type="none"/>
            <a:tailEnd len="sm" w="sm" type="none"/>
          </a:ln>
          <a:effectLst>
            <a:outerShdw blurRad="381000" sx="-80000" rotWithShape="0" dir="5400000" dist="292100" sy="-18000">
              <a:srgbClr val="000000">
                <a:alpha val="20780"/>
              </a:srgbClr>
            </a:outerShdw>
          </a:effectLst>
        </p:spPr>
      </p:pic>
      <p:grpSp>
        <p:nvGrpSpPr>
          <p:cNvPr id="244" name="Google Shape;244;g37d7c9df28c_0_8"/>
          <p:cNvGrpSpPr/>
          <p:nvPr/>
        </p:nvGrpSpPr>
        <p:grpSpPr>
          <a:xfrm>
            <a:off x="8104658" y="5858666"/>
            <a:ext cx="794577" cy="798412"/>
            <a:chOff x="7986454" y="5420915"/>
            <a:chExt cx="1056900" cy="1062000"/>
          </a:xfrm>
        </p:grpSpPr>
        <p:sp>
          <p:nvSpPr>
            <p:cNvPr id="245" name="Google Shape;245;g37d7c9df28c_0_8"/>
            <p:cNvSpPr/>
            <p:nvPr/>
          </p:nvSpPr>
          <p:spPr>
            <a:xfrm>
              <a:off x="7986454" y="5420915"/>
              <a:ext cx="1056900" cy="1062000"/>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898989"/>
                </a:solidFill>
                <a:latin typeface="Calibri"/>
                <a:ea typeface="Calibri"/>
                <a:cs typeface="Calibri"/>
                <a:sym typeface="Calibri"/>
              </a:endParaRPr>
            </a:p>
          </p:txBody>
        </p:sp>
        <p:pic>
          <p:nvPicPr>
            <p:cNvPr id="246" name="Google Shape;246;g37d7c9df28c_0_8"/>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
        <p:nvSpPr>
          <p:cNvPr id="247" name="Google Shape;247;g37d7c9df28c_0_8"/>
          <p:cNvSpPr txBox="1"/>
          <p:nvPr>
            <p:ph type="title"/>
          </p:nvPr>
        </p:nvSpPr>
        <p:spPr>
          <a:xfrm>
            <a:off x="457200" y="274638"/>
            <a:ext cx="8229600" cy="7947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lt1"/>
              </a:buClr>
              <a:buSzPct val="111110"/>
              <a:buFont typeface="Calibri"/>
              <a:buNone/>
            </a:pPr>
            <a:r>
              <a:rPr lang="en-GB">
                <a:solidFill>
                  <a:schemeClr val="lt1"/>
                </a:solidFill>
              </a:rPr>
              <a:t>End of the day</a:t>
            </a:r>
            <a:br>
              <a:rPr lang="en-GB">
                <a:solidFill>
                  <a:schemeClr val="lt1"/>
                </a:solidFill>
              </a:rPr>
            </a:br>
            <a:endParaRPr>
              <a:solidFill>
                <a:schemeClr val="lt1"/>
              </a:solidFill>
              <a:latin typeface="Calibri"/>
              <a:ea typeface="Calibri"/>
              <a:cs typeface="Calibri"/>
              <a:sym typeface="Calibri"/>
            </a:endParaRPr>
          </a:p>
        </p:txBody>
      </p:sp>
      <p:sp>
        <p:nvSpPr>
          <p:cNvPr id="248" name="Google Shape;248;g37d7c9df28c_0_8"/>
          <p:cNvSpPr/>
          <p:nvPr/>
        </p:nvSpPr>
        <p:spPr>
          <a:xfrm>
            <a:off x="457209" y="474308"/>
            <a:ext cx="8442000" cy="5909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100"/>
              <a:buFont typeface="Arial"/>
              <a:buNone/>
            </a:pPr>
            <a:r>
              <a:t/>
            </a:r>
            <a:endParaRPr sz="2100">
              <a:solidFill>
                <a:schemeClr val="lt1"/>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2100"/>
              <a:buFont typeface="Arial"/>
              <a:buNone/>
            </a:pPr>
            <a:r>
              <a:t/>
            </a:r>
            <a:endParaRPr sz="2100">
              <a:solidFill>
                <a:schemeClr val="lt1"/>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2100"/>
              <a:buFont typeface="Arial"/>
              <a:buNone/>
            </a:pPr>
            <a:r>
              <a:rPr lang="en-GB" sz="2100">
                <a:solidFill>
                  <a:schemeClr val="lt1"/>
                </a:solidFill>
                <a:latin typeface="Open Sans"/>
                <a:ea typeface="Open Sans"/>
                <a:cs typeface="Open Sans"/>
                <a:sym typeface="Open Sans"/>
              </a:rPr>
              <a:t>Please ensure you notify school if someone else is </a:t>
            </a:r>
            <a:r>
              <a:rPr lang="en-GB" sz="2100">
                <a:solidFill>
                  <a:schemeClr val="lt1"/>
                </a:solidFill>
                <a:latin typeface="Open Sans"/>
                <a:ea typeface="Open Sans"/>
                <a:cs typeface="Open Sans"/>
                <a:sym typeface="Open Sans"/>
              </a:rPr>
              <a:t>collecting</a:t>
            </a:r>
            <a:r>
              <a:rPr lang="en-GB" sz="2100">
                <a:solidFill>
                  <a:schemeClr val="lt1"/>
                </a:solidFill>
                <a:latin typeface="Open Sans"/>
                <a:ea typeface="Open Sans"/>
                <a:cs typeface="Open Sans"/>
                <a:sym typeface="Open Sans"/>
              </a:rPr>
              <a:t> at the end of the day. </a:t>
            </a:r>
            <a:endParaRPr sz="2100">
              <a:solidFill>
                <a:schemeClr val="lt1"/>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2100"/>
              <a:buFont typeface="Arial"/>
              <a:buNone/>
            </a:pPr>
            <a:r>
              <a:t/>
            </a:r>
            <a:endParaRPr sz="2100">
              <a:solidFill>
                <a:schemeClr val="lt1"/>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2100"/>
              <a:buFont typeface="Arial"/>
              <a:buNone/>
            </a:pPr>
            <a:r>
              <a:rPr lang="en-GB" sz="2100">
                <a:solidFill>
                  <a:schemeClr val="lt1"/>
                </a:solidFill>
                <a:latin typeface="Open Sans"/>
                <a:ea typeface="Open Sans"/>
                <a:cs typeface="Open Sans"/>
                <a:sym typeface="Open Sans"/>
              </a:rPr>
              <a:t>Please be aware that </a:t>
            </a:r>
            <a:r>
              <a:rPr lang="en-GB" sz="2100">
                <a:solidFill>
                  <a:schemeClr val="lt1"/>
                </a:solidFill>
                <a:latin typeface="Open Sans"/>
                <a:ea typeface="Open Sans"/>
                <a:cs typeface="Open Sans"/>
                <a:sym typeface="Open Sans"/>
              </a:rPr>
              <a:t>after school</a:t>
            </a:r>
            <a:r>
              <a:rPr lang="en-GB" sz="2100">
                <a:solidFill>
                  <a:schemeClr val="lt1"/>
                </a:solidFill>
                <a:latin typeface="Open Sans"/>
                <a:ea typeface="Open Sans"/>
                <a:cs typeface="Open Sans"/>
                <a:sym typeface="Open Sans"/>
              </a:rPr>
              <a:t> club, </a:t>
            </a:r>
            <a:r>
              <a:rPr lang="en-GB" sz="2100">
                <a:solidFill>
                  <a:schemeClr val="lt1"/>
                </a:solidFill>
                <a:latin typeface="Open Sans"/>
                <a:ea typeface="Open Sans"/>
                <a:cs typeface="Open Sans"/>
                <a:sym typeface="Open Sans"/>
              </a:rPr>
              <a:t>although</a:t>
            </a:r>
            <a:r>
              <a:rPr lang="en-GB" sz="2100">
                <a:solidFill>
                  <a:schemeClr val="lt1"/>
                </a:solidFill>
                <a:latin typeface="Open Sans"/>
                <a:ea typeface="Open Sans"/>
                <a:cs typeface="Open Sans"/>
                <a:sym typeface="Open Sans"/>
              </a:rPr>
              <a:t> part of BEST is not part of Gothic Mede and any queries need to be raised directly with them.</a:t>
            </a:r>
            <a:endParaRPr sz="2100">
              <a:solidFill>
                <a:schemeClr val="lt1"/>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2100"/>
              <a:buFont typeface="Arial"/>
              <a:buNone/>
            </a:pPr>
            <a:r>
              <a:t/>
            </a:r>
            <a:endParaRPr sz="2100">
              <a:solidFill>
                <a:schemeClr val="lt1"/>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2100"/>
              <a:buFont typeface="Arial"/>
              <a:buNone/>
            </a:pPr>
            <a:r>
              <a:t/>
            </a:r>
            <a:endParaRPr sz="2100">
              <a:solidFill>
                <a:schemeClr val="lt1"/>
              </a:solidFill>
              <a:latin typeface="Open Sans"/>
              <a:ea typeface="Open Sans"/>
              <a:cs typeface="Open Sans"/>
              <a:sym typeface="Open San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52" name="Shape 252"/>
        <p:cNvGrpSpPr/>
        <p:nvPr/>
      </p:nvGrpSpPr>
      <p:grpSpPr>
        <a:xfrm>
          <a:off x="0" y="0"/>
          <a:ext cx="0" cy="0"/>
          <a:chOff x="0" y="0"/>
          <a:chExt cx="0" cy="0"/>
        </a:xfrm>
      </p:grpSpPr>
      <p:grpSp>
        <p:nvGrpSpPr>
          <p:cNvPr id="253" name="Google Shape;253;p26"/>
          <p:cNvGrpSpPr/>
          <p:nvPr/>
        </p:nvGrpSpPr>
        <p:grpSpPr>
          <a:xfrm>
            <a:off x="7961625" y="5678067"/>
            <a:ext cx="1056900" cy="1062000"/>
            <a:chOff x="7986454" y="5420915"/>
            <a:chExt cx="1056900" cy="1062000"/>
          </a:xfrm>
        </p:grpSpPr>
        <p:sp>
          <p:nvSpPr>
            <p:cNvPr id="254" name="Google Shape;254;p26"/>
            <p:cNvSpPr/>
            <p:nvPr/>
          </p:nvSpPr>
          <p:spPr>
            <a:xfrm>
              <a:off x="7986454" y="5420915"/>
              <a:ext cx="1056900" cy="1062000"/>
            </a:xfrm>
            <a:prstGeom prst="round2DiagRect">
              <a:avLst>
                <a:gd fmla="val 16667" name="adj1"/>
                <a:gd fmla="val 0" name="adj2"/>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55" name="Google Shape;255;p26"/>
            <p:cNvPicPr preferRelativeResize="0"/>
            <p:nvPr/>
          </p:nvPicPr>
          <p:blipFill rotWithShape="1">
            <a:blip r:embed="rId4">
              <a:alphaModFix/>
            </a:blip>
            <a:srcRect b="0" l="0" r="0" t="0"/>
            <a:stretch/>
          </p:blipFill>
          <p:spPr>
            <a:xfrm>
              <a:off x="8028833" y="5467604"/>
              <a:ext cx="972000" cy="972000"/>
            </a:xfrm>
            <a:prstGeom prst="rect">
              <a:avLst/>
            </a:prstGeom>
            <a:noFill/>
            <a:ln>
              <a:noFill/>
            </a:ln>
          </p:spPr>
        </p:pic>
      </p:grpSp>
      <p:sp>
        <p:nvSpPr>
          <p:cNvPr id="256" name="Google Shape;256;p26"/>
          <p:cNvSpPr txBox="1"/>
          <p:nvPr/>
        </p:nvSpPr>
        <p:spPr>
          <a:xfrm>
            <a:off x="361950" y="3059668"/>
            <a:ext cx="8286750" cy="34676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2400" u="none" cap="none" strike="noStrike">
                <a:solidFill>
                  <a:schemeClr val="lt1"/>
                </a:solidFill>
                <a:latin typeface="Calibri"/>
                <a:ea typeface="Calibri"/>
                <a:cs typeface="Calibri"/>
                <a:sym typeface="Calibri"/>
              </a:rPr>
              <a:t>What’s new at GMA this year?</a:t>
            </a:r>
            <a:endParaRPr b="0" i="0" sz="2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None/>
            </a:pPr>
            <a:br>
              <a:rPr b="0" i="0" lang="en-GB" sz="2400" u="none" cap="none" strike="noStrike">
                <a:solidFill>
                  <a:schemeClr val="lt1"/>
                </a:solidFill>
                <a:latin typeface="Arial"/>
                <a:ea typeface="Arial"/>
                <a:cs typeface="Arial"/>
                <a:sym typeface="Arial"/>
              </a:rPr>
            </a:br>
            <a:r>
              <a:rPr b="0" i="0" lang="en-GB" sz="2400" u="none" cap="none" strike="noStrike">
                <a:solidFill>
                  <a:schemeClr val="lt1"/>
                </a:solidFill>
                <a:latin typeface="Arial"/>
                <a:ea typeface="Arial"/>
                <a:cs typeface="Arial"/>
                <a:sym typeface="Arial"/>
              </a:rPr>
              <a:t>-</a:t>
            </a:r>
            <a:r>
              <a:rPr b="0" i="0" lang="en-GB" sz="2400" u="none" cap="none" strike="noStrike">
                <a:solidFill>
                  <a:schemeClr val="lt1"/>
                </a:solidFill>
                <a:latin typeface="Calibri"/>
                <a:ea typeface="Calibri"/>
                <a:cs typeface="Calibri"/>
                <a:sym typeface="Calibri"/>
              </a:rPr>
              <a:t>Continuing to increase pupil attainment</a:t>
            </a:r>
            <a:endParaRPr/>
          </a:p>
          <a:p>
            <a:pPr indent="0" lvl="0" marL="0" marR="0" rtl="0" algn="l">
              <a:lnSpc>
                <a:spcPct val="100000"/>
              </a:lnSpc>
              <a:spcBef>
                <a:spcPts val="0"/>
              </a:spcBef>
              <a:spcAft>
                <a:spcPts val="0"/>
              </a:spcAft>
              <a:buNone/>
            </a:pPr>
            <a:r>
              <a:rPr b="0" i="0" lang="en-GB" sz="2400" u="none" cap="none" strike="noStrike">
                <a:solidFill>
                  <a:schemeClr val="lt1"/>
                </a:solidFill>
                <a:latin typeface="Calibri"/>
                <a:ea typeface="Calibri"/>
                <a:cs typeface="Calibri"/>
                <a:sym typeface="Calibri"/>
              </a:rPr>
              <a:t>-Increase understanding of how we manage behaviour</a:t>
            </a:r>
            <a:endParaRPr b="0" i="0" sz="2400" u="none" cap="none" strike="noStrike">
              <a:solidFill>
                <a:schemeClr val="lt1"/>
              </a:solidFill>
              <a:latin typeface="Calibri"/>
              <a:ea typeface="Calibri"/>
              <a:cs typeface="Calibri"/>
              <a:sym typeface="Calibri"/>
            </a:endParaRPr>
          </a:p>
          <a:p>
            <a:pPr indent="0" lvl="0" marL="0" marR="0" rtl="0" algn="l">
              <a:lnSpc>
                <a:spcPct val="100000"/>
              </a:lnSpc>
              <a:spcBef>
                <a:spcPts val="0"/>
              </a:spcBef>
              <a:spcAft>
                <a:spcPts val="0"/>
              </a:spcAft>
              <a:buNone/>
            </a:pPr>
            <a:r>
              <a:rPr b="0" i="0" lang="en-GB" sz="2400" u="none" cap="none" strike="noStrike">
                <a:solidFill>
                  <a:schemeClr val="lt1"/>
                </a:solidFill>
                <a:latin typeface="Calibri"/>
                <a:ea typeface="Calibri"/>
                <a:cs typeface="Calibri"/>
                <a:sym typeface="Calibri"/>
              </a:rPr>
              <a:t>-Increase our financial position</a:t>
            </a:r>
            <a:endParaRPr/>
          </a:p>
          <a:p>
            <a:pPr indent="0" lvl="0" marL="0" marR="0" rtl="0" algn="l">
              <a:lnSpc>
                <a:spcPct val="100000"/>
              </a:lnSpc>
              <a:spcBef>
                <a:spcPts val="0"/>
              </a:spcBef>
              <a:spcAft>
                <a:spcPts val="0"/>
              </a:spcAft>
              <a:buNone/>
            </a:pPr>
            <a:r>
              <a:rPr b="0" i="0" lang="en-GB" sz="2400" u="none" cap="none" strike="noStrike">
                <a:solidFill>
                  <a:schemeClr val="lt1"/>
                </a:solidFill>
                <a:latin typeface="Calibri"/>
                <a:ea typeface="Calibri"/>
                <a:cs typeface="Calibri"/>
                <a:sym typeface="Calibri"/>
              </a:rPr>
              <a:t>-Increase the use of parent voice as part of the school improvement process</a:t>
            </a:r>
            <a:endParaRPr/>
          </a:p>
          <a:p>
            <a:pPr indent="0" lvl="0" marL="0" marR="0" rtl="0" algn="l">
              <a:lnSpc>
                <a:spcPct val="100000"/>
              </a:lnSpc>
              <a:spcBef>
                <a:spcPts val="0"/>
              </a:spcBef>
              <a:spcAft>
                <a:spcPts val="0"/>
              </a:spcAft>
              <a:buNone/>
            </a:pPr>
            <a:r>
              <a:rPr b="0" i="0" lang="en-GB" sz="2400" u="none" cap="none" strike="noStrike">
                <a:solidFill>
                  <a:schemeClr val="lt1"/>
                </a:solidFill>
                <a:latin typeface="Calibri"/>
                <a:ea typeface="Calibri"/>
                <a:cs typeface="Calibri"/>
                <a:sym typeface="Calibri"/>
              </a:rPr>
              <a:t>-Create a multi-layered approach to good staff wellbeing</a:t>
            </a:r>
            <a:endParaRPr/>
          </a:p>
          <a:p>
            <a:pPr indent="0" lvl="0" marL="0" marR="0" rtl="0" algn="l">
              <a:lnSpc>
                <a:spcPct val="100000"/>
              </a:lnSpc>
              <a:spcBef>
                <a:spcPts val="1600"/>
              </a:spcBef>
              <a:spcAft>
                <a:spcPts val="0"/>
              </a:spcAft>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2016-09-30T10:05:06Z</dcterms:created>
  <dc:creator>Tom Clarke</dc:creator>
</cp:coreProperties>
</file>